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mp3" ContentType="audio/unknown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11" r:id="rId3"/>
    <p:sldId id="269" r:id="rId4"/>
    <p:sldId id="257" r:id="rId5"/>
    <p:sldId id="301" r:id="rId6"/>
    <p:sldId id="258" r:id="rId7"/>
    <p:sldId id="279" r:id="rId8"/>
    <p:sldId id="302" r:id="rId9"/>
    <p:sldId id="306" r:id="rId10"/>
    <p:sldId id="259" r:id="rId11"/>
    <p:sldId id="260" r:id="rId12"/>
    <p:sldId id="280" r:id="rId13"/>
    <p:sldId id="261" r:id="rId14"/>
    <p:sldId id="263" r:id="rId15"/>
    <p:sldId id="262" r:id="rId16"/>
    <p:sldId id="264" r:id="rId17"/>
    <p:sldId id="265" r:id="rId18"/>
    <p:sldId id="266" r:id="rId19"/>
    <p:sldId id="267" r:id="rId20"/>
    <p:sldId id="273" r:id="rId21"/>
    <p:sldId id="303" r:id="rId22"/>
    <p:sldId id="268" r:id="rId23"/>
    <p:sldId id="274" r:id="rId24"/>
    <p:sldId id="270" r:id="rId25"/>
    <p:sldId id="271" r:id="rId26"/>
    <p:sldId id="304" r:id="rId27"/>
    <p:sldId id="305" r:id="rId28"/>
    <p:sldId id="272" r:id="rId29"/>
    <p:sldId id="275" r:id="rId30"/>
    <p:sldId id="276" r:id="rId31"/>
    <p:sldId id="281" r:id="rId32"/>
    <p:sldId id="277" r:id="rId33"/>
    <p:sldId id="307" r:id="rId34"/>
    <p:sldId id="282" r:id="rId35"/>
    <p:sldId id="278" r:id="rId36"/>
    <p:sldId id="300" r:id="rId37"/>
    <p:sldId id="283" r:id="rId38"/>
    <p:sldId id="284" r:id="rId39"/>
    <p:sldId id="288" r:id="rId40"/>
    <p:sldId id="297" r:id="rId41"/>
    <p:sldId id="287" r:id="rId42"/>
    <p:sldId id="286" r:id="rId43"/>
    <p:sldId id="292" r:id="rId44"/>
    <p:sldId id="298" r:id="rId45"/>
    <p:sldId id="291" r:id="rId46"/>
    <p:sldId id="290" r:id="rId47"/>
    <p:sldId id="289" r:id="rId48"/>
    <p:sldId id="295" r:id="rId49"/>
    <p:sldId id="293" r:id="rId50"/>
    <p:sldId id="294" r:id="rId51"/>
    <p:sldId id="296" r:id="rId52"/>
    <p:sldId id="308" r:id="rId53"/>
    <p:sldId id="285" r:id="rId54"/>
    <p:sldId id="299" r:id="rId55"/>
    <p:sldId id="309" r:id="rId56"/>
    <p:sldId id="31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nif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4" autoAdjust="0"/>
    <p:restoredTop sz="94585" autoAdjust="0"/>
  </p:normalViewPr>
  <p:slideViewPr>
    <p:cSldViewPr snapToGrid="0" snapToObjects="1">
      <p:cViewPr varScale="1">
        <p:scale>
          <a:sx n="84" d="100"/>
          <a:sy n="84" d="100"/>
        </p:scale>
        <p:origin x="-20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commentAuthors" Target="commentAuthor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10-22T20:51:07.757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B621A38-4EA1-9C41-BFEB-F4A4A08F0CE5}" type="datetimeFigureOut">
              <a:rPr lang="en-US" smtClean="0"/>
              <a:t>23/10/12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E679EEE6-DDAB-4443-99BA-F55A4CE20F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Douleur</a:t>
            </a:r>
            <a:r>
              <a:rPr lang="en-US" dirty="0" smtClean="0"/>
              <a:t> </a:t>
            </a:r>
            <a:r>
              <a:rPr lang="en-US" dirty="0" err="1" smtClean="0"/>
              <a:t>thoracique</a:t>
            </a:r>
            <a:r>
              <a:rPr lang="en-US" dirty="0" smtClean="0"/>
              <a:t> et </a:t>
            </a:r>
            <a:r>
              <a:rPr lang="en-US" dirty="0" err="1" smtClean="0"/>
              <a:t>dyspnée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Jennifer </a:t>
            </a:r>
            <a:r>
              <a:rPr lang="en-US" dirty="0" err="1" smtClean="0"/>
              <a:t>Truchot</a:t>
            </a:r>
            <a:endParaRPr lang="en-US" dirty="0" smtClean="0"/>
          </a:p>
          <a:p>
            <a:r>
              <a:rPr lang="en-US" dirty="0" smtClean="0"/>
              <a:t>Service </a:t>
            </a:r>
            <a:r>
              <a:rPr lang="en-US" dirty="0" err="1" smtClean="0"/>
              <a:t>d’Accueil</a:t>
            </a:r>
            <a:r>
              <a:rPr lang="en-US" dirty="0" smtClean="0"/>
              <a:t> des </a:t>
            </a:r>
            <a:r>
              <a:rPr lang="en-US" dirty="0" err="1" smtClean="0"/>
              <a:t>Urgences</a:t>
            </a:r>
            <a:endParaRPr lang="en-US" dirty="0" smtClean="0"/>
          </a:p>
          <a:p>
            <a:r>
              <a:rPr lang="en-US" dirty="0" smtClean="0"/>
              <a:t>Centre </a:t>
            </a:r>
            <a:r>
              <a:rPr lang="en-US" dirty="0" err="1" smtClean="0"/>
              <a:t>hospitalo-universitaire</a:t>
            </a:r>
            <a:r>
              <a:rPr lang="en-US" dirty="0" smtClean="0"/>
              <a:t> </a:t>
            </a:r>
            <a:r>
              <a:rPr lang="en-US" dirty="0" err="1" smtClean="0"/>
              <a:t>Lariboisère</a:t>
            </a:r>
            <a:endParaRPr lang="en-US" dirty="0"/>
          </a:p>
        </p:txBody>
      </p:sp>
      <p:pic>
        <p:nvPicPr>
          <p:cNvPr id="4" name="Picture 2" descr="C:\Users\nicolas\Documents\médecine\logo\APH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" y="0"/>
            <a:ext cx="351462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icolas\Documents\médecine\logo\logo GH LRB S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14" y="22858"/>
            <a:ext cx="189473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icolas\Documents\médecine\logo\Université Paris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0"/>
            <a:ext cx="15621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5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de </a:t>
            </a:r>
            <a:r>
              <a:rPr lang="en-US" dirty="0" err="1" smtClean="0"/>
              <a:t>dyspnée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123136"/>
            <a:ext cx="8042276" cy="3390152"/>
          </a:xfrm>
        </p:spPr>
        <p:txBody>
          <a:bodyPr/>
          <a:lstStyle/>
          <a:p>
            <a:r>
              <a:rPr lang="en-US" dirty="0" smtClean="0"/>
              <a:t>Le patient </a:t>
            </a:r>
            <a:r>
              <a:rPr lang="en-US" dirty="0" err="1" smtClean="0"/>
              <a:t>décrit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dyspnée</a:t>
            </a:r>
            <a:r>
              <a:rPr lang="en-US" dirty="0" smtClean="0"/>
              <a:t> </a:t>
            </a:r>
            <a:r>
              <a:rPr lang="en-US" dirty="0" err="1" smtClean="0"/>
              <a:t>inspiratoire</a:t>
            </a:r>
            <a:r>
              <a:rPr lang="en-US" dirty="0" smtClean="0"/>
              <a:t> et </a:t>
            </a:r>
            <a:r>
              <a:rPr lang="en-US" dirty="0" err="1" smtClean="0"/>
              <a:t>expiratoire</a:t>
            </a:r>
            <a:r>
              <a:rPr lang="en-US" dirty="0" smtClean="0"/>
              <a:t>,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présente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polypnée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30 par minutes</a:t>
            </a:r>
          </a:p>
          <a:p>
            <a:endParaRPr lang="en-US" dirty="0"/>
          </a:p>
          <a:p>
            <a:r>
              <a:rPr lang="en-US" dirty="0" smtClean="0"/>
              <a:t>Les </a:t>
            </a:r>
            <a:r>
              <a:rPr lang="en-US" dirty="0" err="1" smtClean="0"/>
              <a:t>signes</a:t>
            </a:r>
            <a:r>
              <a:rPr lang="en-US" dirty="0" smtClean="0"/>
              <a:t> </a:t>
            </a:r>
            <a:r>
              <a:rPr lang="en-US" dirty="0" err="1" smtClean="0"/>
              <a:t>associés</a:t>
            </a:r>
            <a:r>
              <a:rPr lang="en-US" dirty="0" smtClean="0"/>
              <a:t> 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5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35763"/>
            <a:ext cx="8042276" cy="1336956"/>
          </a:xfrm>
        </p:spPr>
        <p:txBody>
          <a:bodyPr/>
          <a:lstStyle/>
          <a:p>
            <a:r>
              <a:rPr lang="en-US" dirty="0" err="1" smtClean="0"/>
              <a:t>Interrogatoire</a:t>
            </a:r>
            <a:r>
              <a:rPr lang="en-US" dirty="0" smtClean="0"/>
              <a:t>: les </a:t>
            </a:r>
            <a:r>
              <a:rPr lang="en-US" dirty="0" err="1" smtClean="0"/>
              <a:t>signes</a:t>
            </a:r>
            <a:r>
              <a:rPr lang="en-US" dirty="0" smtClean="0"/>
              <a:t> </a:t>
            </a:r>
            <a:r>
              <a:rPr lang="en-US" dirty="0" err="1" smtClean="0"/>
              <a:t>associés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213768"/>
            <a:ext cx="8042276" cy="3764913"/>
          </a:xfrm>
        </p:spPr>
        <p:txBody>
          <a:bodyPr/>
          <a:lstStyle/>
          <a:p>
            <a:r>
              <a:rPr lang="en-US" dirty="0" smtClean="0"/>
              <a:t>Absence de </a:t>
            </a:r>
            <a:r>
              <a:rPr lang="en-US" dirty="0" err="1" smtClean="0"/>
              <a:t>toux</a:t>
            </a:r>
            <a:endParaRPr lang="en-US" dirty="0" smtClean="0"/>
          </a:p>
          <a:p>
            <a:r>
              <a:rPr lang="en-US" dirty="0" smtClean="0"/>
              <a:t>Absence </a:t>
            </a:r>
            <a:r>
              <a:rPr lang="en-US" dirty="0" err="1" smtClean="0"/>
              <a:t>d’expectorations</a:t>
            </a:r>
            <a:endParaRPr lang="en-US" dirty="0" smtClean="0"/>
          </a:p>
          <a:p>
            <a:r>
              <a:rPr lang="en-US" dirty="0" smtClean="0"/>
              <a:t>Il </a:t>
            </a:r>
            <a:r>
              <a:rPr lang="en-US" dirty="0" err="1" smtClean="0"/>
              <a:t>n’a</a:t>
            </a:r>
            <a:r>
              <a:rPr lang="en-US" dirty="0" smtClean="0"/>
              <a:t> pas </a:t>
            </a:r>
            <a:r>
              <a:rPr lang="en-US" dirty="0" err="1" smtClean="0"/>
              <a:t>eu</a:t>
            </a:r>
            <a:r>
              <a:rPr lang="en-US" dirty="0" smtClean="0"/>
              <a:t> de </a:t>
            </a:r>
            <a:r>
              <a:rPr lang="en-US" dirty="0" err="1" smtClean="0"/>
              <a:t>fièvre</a:t>
            </a:r>
            <a:endParaRPr lang="en-US" dirty="0" smtClean="0"/>
          </a:p>
          <a:p>
            <a:r>
              <a:rPr lang="en-US" dirty="0" smtClean="0"/>
              <a:t>Il </a:t>
            </a:r>
            <a:r>
              <a:rPr lang="en-US" dirty="0" err="1" smtClean="0"/>
              <a:t>n’a</a:t>
            </a:r>
            <a:r>
              <a:rPr lang="en-US" dirty="0" smtClean="0"/>
              <a:t> pas </a:t>
            </a:r>
            <a:r>
              <a:rPr lang="en-US" dirty="0" err="1" smtClean="0"/>
              <a:t>objectivé</a:t>
            </a:r>
            <a:r>
              <a:rPr lang="en-US" dirty="0" smtClean="0"/>
              <a:t> </a:t>
            </a:r>
            <a:r>
              <a:rPr lang="en-US" dirty="0" err="1" smtClean="0"/>
              <a:t>d’hémoptysie</a:t>
            </a:r>
            <a:endParaRPr lang="en-US" dirty="0" smtClean="0"/>
          </a:p>
          <a:p>
            <a:r>
              <a:rPr lang="en-US" dirty="0"/>
              <a:t>Il </a:t>
            </a:r>
            <a:r>
              <a:rPr lang="en-US" dirty="0" err="1"/>
              <a:t>présente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u="sng" dirty="0" err="1"/>
              <a:t>douleur</a:t>
            </a:r>
            <a:r>
              <a:rPr lang="en-US" u="sng" dirty="0"/>
              <a:t> </a:t>
            </a:r>
            <a:r>
              <a:rPr lang="en-US" u="sng" dirty="0" err="1"/>
              <a:t>thoracique</a:t>
            </a:r>
            <a:r>
              <a:rPr lang="en-US" u="sng" dirty="0"/>
              <a:t> </a:t>
            </a:r>
            <a:r>
              <a:rPr lang="en-US" dirty="0" err="1"/>
              <a:t>très</a:t>
            </a:r>
            <a:r>
              <a:rPr lang="en-US" dirty="0"/>
              <a:t> intense au </a:t>
            </a:r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thoracique</a:t>
            </a:r>
            <a:r>
              <a:rPr lang="en-US" dirty="0"/>
              <a:t> </a:t>
            </a:r>
            <a:r>
              <a:rPr lang="en-US" dirty="0" err="1"/>
              <a:t>droit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1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Interrogatoire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048431"/>
            <a:ext cx="8042276" cy="3300505"/>
          </a:xfrm>
        </p:spPr>
        <p:txBody>
          <a:bodyPr/>
          <a:lstStyle/>
          <a:p>
            <a:r>
              <a:rPr lang="en-US" dirty="0" smtClean="0"/>
              <a:t>ATCD </a:t>
            </a:r>
            <a:r>
              <a:rPr lang="en-US" dirty="0" err="1" smtClean="0"/>
              <a:t>personnels</a:t>
            </a:r>
            <a:endParaRPr lang="en-US" dirty="0" smtClean="0"/>
          </a:p>
          <a:p>
            <a:r>
              <a:rPr lang="en-US" dirty="0" err="1" smtClean="0"/>
              <a:t>Tabac</a:t>
            </a:r>
            <a:r>
              <a:rPr lang="en-US" dirty="0" smtClean="0"/>
              <a:t> ??? Quantifier en </a:t>
            </a:r>
            <a:r>
              <a:rPr lang="en-US" dirty="0" err="1" smtClean="0"/>
              <a:t>paquet</a:t>
            </a:r>
            <a:r>
              <a:rPr lang="en-US" dirty="0" smtClean="0"/>
              <a:t> </a:t>
            </a:r>
            <a:r>
              <a:rPr lang="en-US" dirty="0" err="1" smtClean="0"/>
              <a:t>années</a:t>
            </a:r>
            <a:endParaRPr lang="en-US" dirty="0" smtClean="0"/>
          </a:p>
          <a:p>
            <a:r>
              <a:rPr lang="en-US" dirty="0" smtClean="0"/>
              <a:t>ATCD </a:t>
            </a:r>
            <a:r>
              <a:rPr lang="en-US" dirty="0" err="1" smtClean="0"/>
              <a:t>familiaux</a:t>
            </a:r>
            <a:endParaRPr lang="en-US" dirty="0" smtClean="0"/>
          </a:p>
          <a:p>
            <a:r>
              <a:rPr lang="en-US" dirty="0" smtClean="0"/>
              <a:t>Profession</a:t>
            </a:r>
          </a:p>
          <a:p>
            <a:r>
              <a:rPr lang="en-US" dirty="0" smtClean="0"/>
              <a:t>Voyages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04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Examen</a:t>
            </a:r>
            <a:r>
              <a:rPr lang="en-US" dirty="0" smtClean="0"/>
              <a:t> du thorax: inspection </a:t>
            </a:r>
            <a:r>
              <a:rPr lang="en-US" dirty="0" err="1" smtClean="0"/>
              <a:t>d’anomalies</a:t>
            </a:r>
            <a:r>
              <a:rPr lang="en-US" dirty="0" smtClean="0"/>
              <a:t> </a:t>
            </a:r>
            <a:r>
              <a:rPr lang="en-US" dirty="0" err="1" smtClean="0"/>
              <a:t>statiques</a:t>
            </a:r>
            <a:r>
              <a:rPr lang="en-US" dirty="0" smtClean="0"/>
              <a:t> du thorax (</a:t>
            </a:r>
            <a:r>
              <a:rPr lang="en-US" dirty="0" err="1" smtClean="0"/>
              <a:t>squellette</a:t>
            </a:r>
            <a:r>
              <a:rPr lang="en-US" dirty="0" smtClean="0"/>
              <a:t>, </a:t>
            </a:r>
            <a:r>
              <a:rPr lang="en-US" dirty="0" err="1" smtClean="0"/>
              <a:t>volet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670402"/>
            <a:ext cx="5080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5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87244"/>
            <a:ext cx="8042276" cy="1360634"/>
          </a:xfrm>
        </p:spPr>
        <p:txBody>
          <a:bodyPr/>
          <a:lstStyle/>
          <a:p>
            <a:r>
              <a:rPr lang="en-US" dirty="0" smtClean="0"/>
              <a:t>Inspection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Inspection </a:t>
            </a:r>
            <a:r>
              <a:rPr lang="en-US" u="sng" dirty="0" err="1" smtClean="0"/>
              <a:t>d’anomalie</a:t>
            </a:r>
            <a:r>
              <a:rPr lang="en-US" u="sng" dirty="0" smtClean="0"/>
              <a:t> de la </a:t>
            </a:r>
            <a:r>
              <a:rPr lang="en-US" u="sng" dirty="0" err="1"/>
              <a:t>d</a:t>
            </a:r>
            <a:r>
              <a:rPr lang="en-US" u="sng" dirty="0" err="1" smtClean="0"/>
              <a:t>ynamique</a:t>
            </a:r>
            <a:r>
              <a:rPr lang="en-US" u="sng" dirty="0" smtClean="0"/>
              <a:t> </a:t>
            </a:r>
            <a:r>
              <a:rPr lang="en-US" u="sng" dirty="0" err="1" smtClean="0"/>
              <a:t>respiratoire</a:t>
            </a:r>
            <a:endParaRPr lang="en-US" u="sng" dirty="0" smtClean="0"/>
          </a:p>
          <a:p>
            <a:endParaRPr lang="en-US" u="sng" dirty="0" smtClean="0"/>
          </a:p>
          <a:p>
            <a:pPr lvl="1">
              <a:buFont typeface="Wingdings" charset="2"/>
              <a:buChar char="ü"/>
            </a:pPr>
            <a:r>
              <a:rPr lang="en-US" sz="2400" dirty="0" err="1" smtClean="0"/>
              <a:t>Fréquence</a:t>
            </a:r>
            <a:r>
              <a:rPr lang="en-US" sz="2400" dirty="0" smtClean="0"/>
              <a:t> </a:t>
            </a:r>
            <a:r>
              <a:rPr lang="en-US" sz="2400" dirty="0" err="1" smtClean="0"/>
              <a:t>respiratoire</a:t>
            </a:r>
            <a:r>
              <a:rPr lang="en-US" sz="2400" dirty="0" smtClean="0"/>
              <a:t>: 12 </a:t>
            </a:r>
            <a:r>
              <a:rPr lang="en-US" sz="2400" dirty="0" err="1" smtClean="0"/>
              <a:t>à</a:t>
            </a:r>
            <a:r>
              <a:rPr lang="en-US" sz="2400" dirty="0" smtClean="0"/>
              <a:t> 16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Rapport temps </a:t>
            </a:r>
            <a:r>
              <a:rPr lang="en-US" sz="2400" dirty="0" err="1" smtClean="0"/>
              <a:t>inspiratoire</a:t>
            </a:r>
            <a:r>
              <a:rPr lang="en-US" sz="2400" dirty="0" smtClean="0"/>
              <a:t>/</a:t>
            </a:r>
            <a:r>
              <a:rPr lang="en-US" sz="2400" dirty="0" err="1" smtClean="0"/>
              <a:t>expiratoire</a:t>
            </a:r>
            <a:r>
              <a:rPr lang="en-US" sz="2400" dirty="0"/>
              <a:t> </a:t>
            </a:r>
            <a:r>
              <a:rPr lang="en-US" sz="2400" dirty="0" smtClean="0"/>
              <a:t>(normal1/2)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Types </a:t>
            </a:r>
            <a:r>
              <a:rPr lang="en-US" sz="2400" dirty="0" err="1" smtClean="0"/>
              <a:t>respiratoires</a:t>
            </a:r>
            <a:r>
              <a:rPr lang="en-US" sz="2400" dirty="0" smtClean="0"/>
              <a:t>: </a:t>
            </a:r>
            <a:r>
              <a:rPr lang="en-US" sz="2400" dirty="0" err="1" smtClean="0"/>
              <a:t>abdominale</a:t>
            </a:r>
            <a:r>
              <a:rPr lang="en-US" sz="2400" dirty="0" smtClean="0"/>
              <a:t>/</a:t>
            </a:r>
            <a:r>
              <a:rPr lang="en-US" sz="2400" dirty="0" err="1" smtClean="0"/>
              <a:t>thoracique</a:t>
            </a:r>
            <a:r>
              <a:rPr lang="en-US" sz="2400" dirty="0" smtClean="0"/>
              <a:t> </a:t>
            </a:r>
            <a:r>
              <a:rPr lang="en-US" sz="2400" dirty="0" err="1" smtClean="0"/>
              <a:t>supérieure</a:t>
            </a:r>
            <a:endParaRPr lang="en-US" sz="2400" dirty="0"/>
          </a:p>
          <a:p>
            <a:pPr lvl="1">
              <a:buFont typeface="Wingdings" charset="2"/>
              <a:buChar char="ü"/>
            </a:pPr>
            <a:r>
              <a:rPr lang="en-US" sz="2400" dirty="0" err="1" smtClean="0"/>
              <a:t>Dynamique</a:t>
            </a:r>
            <a:r>
              <a:rPr lang="en-US" sz="2400" dirty="0" smtClean="0"/>
              <a:t>: </a:t>
            </a:r>
            <a:r>
              <a:rPr lang="en-US" sz="2400" dirty="0" err="1" smtClean="0"/>
              <a:t>tirage</a:t>
            </a:r>
            <a:r>
              <a:rPr lang="en-US" sz="2400" dirty="0" smtClean="0"/>
              <a:t>/respiration </a:t>
            </a:r>
            <a:r>
              <a:rPr lang="en-US" sz="2400" dirty="0" err="1" smtClean="0"/>
              <a:t>paradoxale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2389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04391"/>
            <a:ext cx="8042276" cy="904363"/>
          </a:xfrm>
        </p:spPr>
        <p:txBody>
          <a:bodyPr/>
          <a:lstStyle/>
          <a:p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Dynamique</a:t>
            </a:r>
            <a:r>
              <a:rPr lang="en-US" dirty="0" smtClean="0"/>
              <a:t> </a:t>
            </a:r>
            <a:r>
              <a:rPr lang="en-US" dirty="0" err="1" smtClean="0"/>
              <a:t>respiratoire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82141"/>
            <a:ext cx="80772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3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Tirage</a:t>
            </a:r>
            <a:endParaRPr lang="en-US" dirty="0"/>
          </a:p>
        </p:txBody>
      </p:sp>
      <p:pic>
        <p:nvPicPr>
          <p:cNvPr id="5" name="video16_1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4813" y="1600200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66454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Respiration </a:t>
            </a:r>
            <a:r>
              <a:rPr lang="en-US" dirty="0" err="1" smtClean="0"/>
              <a:t>paradoxale</a:t>
            </a:r>
            <a:endParaRPr lang="en-US" dirty="0"/>
          </a:p>
        </p:txBody>
      </p:sp>
      <p:pic>
        <p:nvPicPr>
          <p:cNvPr id="4" name="video16_40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4813" y="1600200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222300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 des mains: </a:t>
            </a:r>
            <a:r>
              <a:rPr lang="en-US" dirty="0" err="1" smtClean="0"/>
              <a:t>Cyanose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Cyanose</a:t>
            </a:r>
            <a:r>
              <a:rPr lang="en-US" dirty="0" smtClean="0"/>
              <a:t>= coloration </a:t>
            </a:r>
            <a:r>
              <a:rPr lang="en-US" dirty="0" err="1" smtClean="0"/>
              <a:t>violacée</a:t>
            </a:r>
            <a:r>
              <a:rPr lang="en-US" dirty="0" smtClean="0"/>
              <a:t> de la </a:t>
            </a:r>
            <a:r>
              <a:rPr lang="en-US" dirty="0" err="1" smtClean="0"/>
              <a:t>peau</a:t>
            </a:r>
            <a:r>
              <a:rPr lang="en-US" dirty="0" smtClean="0"/>
              <a:t> et des </a:t>
            </a:r>
            <a:r>
              <a:rPr lang="en-US" dirty="0" err="1" smtClean="0"/>
              <a:t>muqueuses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quantité</a:t>
            </a:r>
            <a:r>
              <a:rPr lang="en-US" dirty="0" smtClean="0"/>
              <a:t> </a:t>
            </a:r>
            <a:r>
              <a:rPr lang="en-US" dirty="0" err="1" smtClean="0"/>
              <a:t>d’hémoglobine</a:t>
            </a:r>
            <a:r>
              <a:rPr lang="en-US" dirty="0" smtClean="0"/>
              <a:t> </a:t>
            </a:r>
            <a:r>
              <a:rPr lang="en-US" dirty="0" err="1" smtClean="0"/>
              <a:t>réduite</a:t>
            </a:r>
            <a:r>
              <a:rPr lang="en-US" dirty="0"/>
              <a:t> </a:t>
            </a:r>
            <a:r>
              <a:rPr lang="en-US" dirty="0" smtClean="0"/>
              <a:t>(non </a:t>
            </a:r>
            <a:r>
              <a:rPr lang="en-US" dirty="0" err="1" smtClean="0"/>
              <a:t>liée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l’oxygène</a:t>
            </a:r>
            <a:r>
              <a:rPr lang="en-US" dirty="0" smtClean="0"/>
              <a:t>) </a:t>
            </a:r>
            <a:r>
              <a:rPr lang="en-US" dirty="0" err="1" smtClean="0"/>
              <a:t>dans</a:t>
            </a:r>
            <a:r>
              <a:rPr lang="en-US" dirty="0" smtClean="0"/>
              <a:t> le sang (&gt;5g)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619" y="3941985"/>
            <a:ext cx="2699973" cy="2419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1" y="3862458"/>
            <a:ext cx="3810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1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 des mains: </a:t>
            </a:r>
            <a:r>
              <a:rPr lang="en-US" dirty="0" err="1" smtClean="0"/>
              <a:t>Hippocratisme</a:t>
            </a:r>
            <a:r>
              <a:rPr lang="en-US" dirty="0" smtClean="0"/>
              <a:t> digital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= </a:t>
            </a:r>
            <a:r>
              <a:rPr lang="en-US" dirty="0" err="1" smtClean="0"/>
              <a:t>déformation</a:t>
            </a:r>
            <a:r>
              <a:rPr lang="en-US" dirty="0" smtClean="0"/>
              <a:t> </a:t>
            </a:r>
            <a:r>
              <a:rPr lang="en-US" dirty="0" err="1" smtClean="0"/>
              <a:t>doigt</a:t>
            </a:r>
            <a:r>
              <a:rPr lang="en-US" dirty="0" smtClean="0"/>
              <a:t> et </a:t>
            </a:r>
            <a:r>
              <a:rPr lang="en-US" dirty="0" err="1" smtClean="0"/>
              <a:t>ongle</a:t>
            </a:r>
            <a:endParaRPr lang="en-US" dirty="0" smtClean="0"/>
          </a:p>
          <a:p>
            <a:r>
              <a:rPr lang="en-US" dirty="0" err="1" smtClean="0"/>
              <a:t>Physiopatho</a:t>
            </a:r>
            <a:r>
              <a:rPr lang="en-US" dirty="0" smtClean="0"/>
              <a:t> </a:t>
            </a:r>
            <a:r>
              <a:rPr lang="en-US" dirty="0" err="1" smtClean="0"/>
              <a:t>inconnue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184" y="3183557"/>
            <a:ext cx="3321632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5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06396"/>
            <a:ext cx="8042276" cy="1670424"/>
          </a:xfrm>
        </p:spPr>
        <p:txBody>
          <a:bodyPr/>
          <a:lstStyle/>
          <a:p>
            <a:r>
              <a:rPr lang="en-US" dirty="0" err="1" smtClean="0"/>
              <a:t>Douleur</a:t>
            </a:r>
            <a:r>
              <a:rPr lang="en-US" dirty="0" smtClean="0"/>
              <a:t> </a:t>
            </a:r>
            <a:r>
              <a:rPr lang="en-US" dirty="0" err="1" smtClean="0"/>
              <a:t>thoracique</a:t>
            </a:r>
            <a:r>
              <a:rPr lang="en-US" dirty="0" smtClean="0"/>
              <a:t> et </a:t>
            </a:r>
            <a:r>
              <a:rPr lang="en-US" dirty="0" err="1" smtClean="0"/>
              <a:t>dyspnée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554941"/>
            <a:ext cx="8042276" cy="3388660"/>
          </a:xfrm>
        </p:spPr>
        <p:txBody>
          <a:bodyPr/>
          <a:lstStyle/>
          <a:p>
            <a:r>
              <a:rPr lang="en-US" dirty="0" smtClean="0"/>
              <a:t>Motifs de consultation </a:t>
            </a:r>
            <a:r>
              <a:rPr lang="en-US" dirty="0" err="1" smtClean="0"/>
              <a:t>très</a:t>
            </a:r>
            <a:r>
              <a:rPr lang="en-US" dirty="0" smtClean="0"/>
              <a:t> </a:t>
            </a:r>
            <a:r>
              <a:rPr lang="en-US" dirty="0" err="1" smtClean="0"/>
              <a:t>fréquents</a:t>
            </a:r>
            <a:r>
              <a:rPr lang="en-US" dirty="0" smtClean="0"/>
              <a:t> au SAU</a:t>
            </a:r>
          </a:p>
          <a:p>
            <a:r>
              <a:rPr lang="en-US" dirty="0" err="1" smtClean="0"/>
              <a:t>Souvent</a:t>
            </a:r>
            <a:r>
              <a:rPr lang="en-US" dirty="0" smtClean="0"/>
              <a:t> </a:t>
            </a:r>
            <a:r>
              <a:rPr lang="en-US" dirty="0" err="1" smtClean="0"/>
              <a:t>intriqués</a:t>
            </a:r>
            <a:endParaRPr lang="en-US" dirty="0" smtClean="0"/>
          </a:p>
          <a:p>
            <a:r>
              <a:rPr lang="en-US" dirty="0" smtClean="0"/>
              <a:t>Pathologies </a:t>
            </a:r>
            <a:r>
              <a:rPr lang="en-US" dirty="0" err="1" smtClean="0"/>
              <a:t>grâves</a:t>
            </a:r>
            <a:endParaRPr lang="en-US" dirty="0" smtClean="0"/>
          </a:p>
          <a:p>
            <a:r>
              <a:rPr lang="en-US" dirty="0" err="1" smtClean="0"/>
              <a:t>Pronostic</a:t>
            </a:r>
            <a:r>
              <a:rPr lang="en-US" dirty="0" smtClean="0"/>
              <a:t> </a:t>
            </a:r>
            <a:r>
              <a:rPr lang="en-US" dirty="0" err="1" smtClean="0"/>
              <a:t>défavorable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erreur</a:t>
            </a:r>
            <a:r>
              <a:rPr lang="en-US" dirty="0" smtClean="0"/>
              <a:t> de diagnostic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8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 </a:t>
            </a:r>
            <a:r>
              <a:rPr lang="en-US" dirty="0" err="1" smtClean="0"/>
              <a:t>pulmonaire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530" r="-25530"/>
          <a:stretch>
            <a:fillRect/>
          </a:stretch>
        </p:blipFill>
        <p:spPr>
          <a:xfrm>
            <a:off x="-962711" y="1872357"/>
            <a:ext cx="6799118" cy="36719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216" y="1889766"/>
            <a:ext cx="4247969" cy="36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5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 </a:t>
            </a:r>
            <a:r>
              <a:rPr lang="en-US" dirty="0" err="1" smtClean="0"/>
              <a:t>pulmonaire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257762"/>
            <a:ext cx="8042276" cy="3508073"/>
          </a:xfrm>
        </p:spPr>
        <p:txBody>
          <a:bodyPr/>
          <a:lstStyle/>
          <a:p>
            <a:r>
              <a:rPr lang="en-US" dirty="0" smtClean="0"/>
              <a:t>Patient en position </a:t>
            </a:r>
            <a:r>
              <a:rPr lang="en-US" dirty="0" err="1" smtClean="0"/>
              <a:t>assise</a:t>
            </a:r>
            <a:r>
              <a:rPr lang="en-US" dirty="0" smtClean="0"/>
              <a:t> </a:t>
            </a:r>
            <a:r>
              <a:rPr lang="en-US" dirty="0" err="1" smtClean="0"/>
              <a:t>puis</a:t>
            </a:r>
            <a:r>
              <a:rPr lang="en-US" dirty="0" smtClean="0"/>
              <a:t> </a:t>
            </a:r>
            <a:r>
              <a:rPr lang="en-US" dirty="0" err="1" smtClean="0"/>
              <a:t>couchée</a:t>
            </a:r>
            <a:endParaRPr lang="en-US" dirty="0" smtClean="0"/>
          </a:p>
          <a:p>
            <a:r>
              <a:rPr lang="en-US" dirty="0" smtClean="0"/>
              <a:t>Respiration ample par la bouche</a:t>
            </a:r>
          </a:p>
          <a:p>
            <a:r>
              <a:rPr lang="en-US" dirty="0" smtClean="0"/>
              <a:t>Auscultation de </a:t>
            </a:r>
            <a:r>
              <a:rPr lang="en-US" dirty="0" err="1" smtClean="0"/>
              <a:t>tous</a:t>
            </a:r>
            <a:r>
              <a:rPr lang="en-US" dirty="0" smtClean="0"/>
              <a:t> les champs </a:t>
            </a:r>
            <a:r>
              <a:rPr lang="en-US" dirty="0" err="1" smtClean="0"/>
              <a:t>pulmonaires</a:t>
            </a:r>
            <a:endParaRPr lang="en-US" dirty="0" smtClean="0"/>
          </a:p>
          <a:p>
            <a:r>
              <a:rPr lang="en-US" dirty="0" smtClean="0"/>
              <a:t>Auscultation </a:t>
            </a:r>
            <a:r>
              <a:rPr lang="en-US" dirty="0" err="1" smtClean="0"/>
              <a:t>cardiaque</a:t>
            </a:r>
            <a:r>
              <a:rPr lang="en-US" dirty="0" smtClean="0"/>
              <a:t> en position </a:t>
            </a:r>
            <a:r>
              <a:rPr lang="en-US" dirty="0" err="1" smtClean="0"/>
              <a:t>couchée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0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Auscultation </a:t>
            </a:r>
            <a:r>
              <a:rPr lang="en-US" dirty="0" err="1" smtClean="0"/>
              <a:t>normale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video16_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4008" y="2207259"/>
            <a:ext cx="4535985" cy="38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7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 </a:t>
            </a:r>
            <a:r>
              <a:rPr lang="en-US" dirty="0" err="1" smtClean="0"/>
              <a:t>pathologique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123136"/>
            <a:ext cx="8042276" cy="3838387"/>
          </a:xfrm>
        </p:spPr>
        <p:txBody>
          <a:bodyPr/>
          <a:lstStyle/>
          <a:p>
            <a:r>
              <a:rPr lang="en-US" dirty="0" smtClean="0"/>
              <a:t>Diminution </a:t>
            </a:r>
            <a:r>
              <a:rPr lang="en-US" dirty="0" err="1" smtClean="0"/>
              <a:t>ou</a:t>
            </a:r>
            <a:r>
              <a:rPr lang="en-US" dirty="0" smtClean="0"/>
              <a:t> abolition du </a:t>
            </a:r>
            <a:r>
              <a:rPr lang="en-US" dirty="0" err="1" smtClean="0"/>
              <a:t>murmure</a:t>
            </a:r>
            <a:r>
              <a:rPr lang="en-US" dirty="0" smtClean="0"/>
              <a:t> </a:t>
            </a:r>
            <a:r>
              <a:rPr lang="en-US" dirty="0" err="1" smtClean="0"/>
              <a:t>vésiculaire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sz="2400" dirty="0" err="1" smtClean="0"/>
              <a:t>Pleurésie</a:t>
            </a:r>
            <a:endParaRPr lang="en-US" sz="2400" dirty="0"/>
          </a:p>
          <a:p>
            <a:pPr lvl="1">
              <a:buFont typeface="Wingdings" charset="2"/>
              <a:buChar char="ü"/>
            </a:pPr>
            <a:r>
              <a:rPr lang="en-US" sz="2400" dirty="0" err="1" smtClean="0"/>
              <a:t>Epanchement</a:t>
            </a:r>
            <a:r>
              <a:rPr lang="en-US" sz="2400" dirty="0" smtClean="0"/>
              <a:t> pleural (</a:t>
            </a:r>
            <a:r>
              <a:rPr lang="en-US" sz="2400" dirty="0" err="1" smtClean="0"/>
              <a:t>localisé</a:t>
            </a:r>
            <a:r>
              <a:rPr lang="en-US" sz="2400" dirty="0" smtClean="0"/>
              <a:t> au </a:t>
            </a:r>
            <a:r>
              <a:rPr lang="en-US" sz="2400" dirty="0" err="1" smtClean="0"/>
              <a:t>niveau</a:t>
            </a:r>
            <a:r>
              <a:rPr lang="en-US" sz="2400" dirty="0" smtClean="0"/>
              <a:t> des bases)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Pneumothorax (</a:t>
            </a:r>
            <a:r>
              <a:rPr lang="en-US" sz="2400" dirty="0" err="1" smtClean="0"/>
              <a:t>localisé</a:t>
            </a:r>
            <a:r>
              <a:rPr lang="en-US" sz="2400" dirty="0" smtClean="0"/>
              <a:t> </a:t>
            </a:r>
            <a:r>
              <a:rPr lang="en-US" sz="2400" dirty="0"/>
              <a:t>a</a:t>
            </a:r>
            <a:r>
              <a:rPr lang="en-US" sz="2400" dirty="0" smtClean="0"/>
              <a:t>u </a:t>
            </a:r>
            <a:r>
              <a:rPr lang="en-US" sz="2400" dirty="0" err="1" smtClean="0"/>
              <a:t>niveau</a:t>
            </a:r>
            <a:r>
              <a:rPr lang="en-US" sz="2400" dirty="0" smtClean="0"/>
              <a:t> de l apex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r>
              <a:rPr lang="en-US" sz="2400" dirty="0" smtClean="0"/>
              <a:t> tout un champ </a:t>
            </a:r>
            <a:r>
              <a:rPr lang="en-US" sz="2400" dirty="0" err="1" smtClean="0"/>
              <a:t>pulmonaire</a:t>
            </a:r>
            <a:r>
              <a:rPr lang="en-US" sz="2400" dirty="0" smtClean="0"/>
              <a:t>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complet</a:t>
            </a:r>
            <a:r>
              <a:rPr lang="en-US" sz="2400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9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 </a:t>
            </a:r>
            <a:r>
              <a:rPr lang="en-US" dirty="0" err="1" smtClean="0"/>
              <a:t>pathologique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Rales</a:t>
            </a:r>
            <a:r>
              <a:rPr lang="en-US" dirty="0" smtClean="0"/>
              <a:t> sibilants = </a:t>
            </a:r>
            <a:r>
              <a:rPr lang="en-US" dirty="0" err="1" smtClean="0"/>
              <a:t>sifflements</a:t>
            </a:r>
            <a:r>
              <a:rPr lang="en-US" dirty="0" smtClean="0"/>
              <a:t> (</a:t>
            </a:r>
            <a:r>
              <a:rPr lang="en-US" dirty="0" err="1" smtClean="0"/>
              <a:t>asthme</a:t>
            </a:r>
            <a:r>
              <a:rPr lang="en-US" dirty="0" smtClean="0"/>
              <a:t>, BPCO, IC)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video16_2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8016" y="2210294"/>
            <a:ext cx="5147969" cy="38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 </a:t>
            </a:r>
            <a:r>
              <a:rPr lang="en-US" dirty="0" err="1" smtClean="0"/>
              <a:t>pathologique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Râles</a:t>
            </a:r>
            <a:r>
              <a:rPr lang="en-US" dirty="0" smtClean="0"/>
              <a:t> </a:t>
            </a:r>
            <a:r>
              <a:rPr lang="en-US" dirty="0" err="1" smtClean="0"/>
              <a:t>crépitants</a:t>
            </a:r>
            <a:r>
              <a:rPr lang="en-US" dirty="0" smtClean="0"/>
              <a:t>= </a:t>
            </a:r>
            <a:r>
              <a:rPr lang="en-US" dirty="0" err="1" smtClean="0"/>
              <a:t>velcros</a:t>
            </a:r>
            <a:r>
              <a:rPr lang="en-US" dirty="0" smtClean="0"/>
              <a:t> (OAP, PNP)</a:t>
            </a:r>
          </a:p>
          <a:p>
            <a:endParaRPr lang="en-US" dirty="0"/>
          </a:p>
        </p:txBody>
      </p:sp>
      <p:pic>
        <p:nvPicPr>
          <p:cNvPr id="4" name="video16_2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016" y="2437064"/>
            <a:ext cx="4679969" cy="35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4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325075"/>
            <a:ext cx="8042276" cy="3137081"/>
          </a:xfrm>
        </p:spPr>
        <p:txBody>
          <a:bodyPr/>
          <a:lstStyle/>
          <a:p>
            <a:r>
              <a:rPr lang="en-US" dirty="0" smtClean="0"/>
              <a:t>Percussion des champs </a:t>
            </a:r>
            <a:r>
              <a:rPr lang="en-US" dirty="0" err="1" smtClean="0"/>
              <a:t>pulmonaires</a:t>
            </a:r>
            <a:r>
              <a:rPr lang="en-US" dirty="0" smtClean="0"/>
              <a:t> </a:t>
            </a:r>
            <a:r>
              <a:rPr lang="en-US" dirty="0" err="1" smtClean="0"/>
              <a:t>postérieurs</a:t>
            </a:r>
            <a:endParaRPr lang="en-US" dirty="0" smtClean="0"/>
          </a:p>
          <a:p>
            <a:r>
              <a:rPr lang="en-US" dirty="0" err="1" smtClean="0"/>
              <a:t>Matité</a:t>
            </a:r>
            <a:r>
              <a:rPr lang="en-US" dirty="0" smtClean="0"/>
              <a:t> </a:t>
            </a:r>
            <a:r>
              <a:rPr lang="en-US" dirty="0" err="1" smtClean="0"/>
              <a:t>signe</a:t>
            </a:r>
            <a:r>
              <a:rPr lang="en-US" dirty="0" smtClean="0"/>
              <a:t> la </a:t>
            </a:r>
            <a:r>
              <a:rPr lang="en-US" dirty="0" err="1" smtClean="0"/>
              <a:t>présence</a:t>
            </a:r>
            <a:r>
              <a:rPr lang="en-US" dirty="0" smtClean="0"/>
              <a:t> de </a:t>
            </a:r>
            <a:r>
              <a:rPr lang="en-US" dirty="0" err="1" smtClean="0"/>
              <a:t>liquide</a:t>
            </a:r>
            <a:endParaRPr lang="en-US" dirty="0" smtClean="0"/>
          </a:p>
          <a:p>
            <a:r>
              <a:rPr lang="en-US" dirty="0" err="1" smtClean="0"/>
              <a:t>Tympanisme</a:t>
            </a:r>
            <a:r>
              <a:rPr lang="en-US" dirty="0" smtClean="0"/>
              <a:t> </a:t>
            </a:r>
            <a:r>
              <a:rPr lang="en-US" dirty="0" err="1" smtClean="0"/>
              <a:t>signe</a:t>
            </a:r>
            <a:r>
              <a:rPr lang="en-US" dirty="0" smtClean="0"/>
              <a:t> la </a:t>
            </a:r>
            <a:r>
              <a:rPr lang="en-US" dirty="0" err="1" smtClean="0"/>
              <a:t>présence</a:t>
            </a:r>
            <a:r>
              <a:rPr lang="en-US" dirty="0" smtClean="0"/>
              <a:t> </a:t>
            </a:r>
            <a:r>
              <a:rPr lang="en-US" dirty="0" err="1" smtClean="0"/>
              <a:t>d’air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390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063372"/>
            <a:ext cx="8042276" cy="3420034"/>
          </a:xfrm>
        </p:spPr>
        <p:txBody>
          <a:bodyPr/>
          <a:lstStyle/>
          <a:p>
            <a:r>
              <a:rPr lang="en-US" dirty="0" err="1" smtClean="0"/>
              <a:t>Recherche</a:t>
            </a:r>
            <a:r>
              <a:rPr lang="en-US" dirty="0" smtClean="0"/>
              <a:t> des modifications des vibrations </a:t>
            </a:r>
            <a:r>
              <a:rPr lang="en-US" dirty="0" err="1" smtClean="0"/>
              <a:t>vocales</a:t>
            </a:r>
            <a:endParaRPr lang="en-US" dirty="0" smtClean="0"/>
          </a:p>
          <a:p>
            <a:r>
              <a:rPr lang="en-US" dirty="0" smtClean="0"/>
              <a:t>Le </a:t>
            </a:r>
            <a:r>
              <a:rPr lang="en-US" dirty="0" err="1" smtClean="0"/>
              <a:t>fameux</a:t>
            </a:r>
            <a:r>
              <a:rPr lang="en-US" dirty="0" smtClean="0"/>
              <a:t> “</a:t>
            </a:r>
            <a:r>
              <a:rPr lang="en-US" dirty="0" err="1" smtClean="0"/>
              <a:t>dites</a:t>
            </a:r>
            <a:r>
              <a:rPr lang="en-US" dirty="0" smtClean="0"/>
              <a:t> 33”</a:t>
            </a:r>
          </a:p>
          <a:p>
            <a:r>
              <a:rPr lang="en-US" dirty="0" smtClean="0"/>
              <a:t>Diminution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pleurésies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pneumothorax</a:t>
            </a:r>
          </a:p>
          <a:p>
            <a:r>
              <a:rPr lang="en-US" dirty="0" smtClean="0"/>
              <a:t>Augmentation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pneumonies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9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clinique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99021"/>
            <a:ext cx="8042276" cy="4032623"/>
          </a:xfrm>
        </p:spPr>
        <p:txBody>
          <a:bodyPr/>
          <a:lstStyle/>
          <a:p>
            <a:r>
              <a:rPr lang="en-US" dirty="0" smtClean="0"/>
              <a:t>Au total, </a:t>
            </a:r>
            <a:r>
              <a:rPr lang="en-US" dirty="0" err="1" smtClean="0"/>
              <a:t>notre</a:t>
            </a:r>
            <a:r>
              <a:rPr lang="en-US" dirty="0" smtClean="0"/>
              <a:t> patient de 30 </a:t>
            </a:r>
            <a:r>
              <a:rPr lang="en-US" dirty="0" err="1" smtClean="0"/>
              <a:t>ans</a:t>
            </a:r>
            <a:r>
              <a:rPr lang="en-US" dirty="0" smtClean="0"/>
              <a:t> </a:t>
            </a:r>
            <a:r>
              <a:rPr lang="en-US" dirty="0" err="1" smtClean="0"/>
              <a:t>présente</a:t>
            </a:r>
            <a:r>
              <a:rPr lang="en-US" dirty="0" smtClean="0"/>
              <a:t>:</a:t>
            </a:r>
          </a:p>
          <a:p>
            <a:pPr lvl="1">
              <a:buFont typeface="Wingdings" charset="2"/>
              <a:buChar char="ü"/>
            </a:pP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dyspnée</a:t>
            </a:r>
            <a:r>
              <a:rPr lang="en-US" sz="2400" dirty="0" smtClean="0"/>
              <a:t> aux 2 temps </a:t>
            </a:r>
            <a:r>
              <a:rPr lang="en-US" sz="2400" dirty="0" err="1" smtClean="0"/>
              <a:t>respiratoire</a:t>
            </a:r>
            <a:endParaRPr lang="en-US" sz="2400" dirty="0"/>
          </a:p>
          <a:p>
            <a:pPr lvl="1">
              <a:buFont typeface="Wingdings" charset="2"/>
              <a:buChar char="ü"/>
            </a:pPr>
            <a:r>
              <a:rPr lang="en-US" sz="2400" dirty="0" err="1" smtClean="0"/>
              <a:t>détresse</a:t>
            </a:r>
            <a:r>
              <a:rPr lang="en-US" sz="2400" dirty="0" smtClean="0"/>
              <a:t> </a:t>
            </a:r>
            <a:r>
              <a:rPr lang="en-US" sz="2400" dirty="0" err="1" smtClean="0"/>
              <a:t>respiratoire</a:t>
            </a:r>
            <a:r>
              <a:rPr lang="en-US" sz="2400" dirty="0" smtClean="0"/>
              <a:t> </a:t>
            </a:r>
            <a:r>
              <a:rPr lang="en-US" sz="2400" dirty="0" err="1" smtClean="0"/>
              <a:t>aigue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polypnée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30)</a:t>
            </a:r>
          </a:p>
          <a:p>
            <a:pPr lvl="1">
              <a:buFont typeface="Wingdings" charset="2"/>
              <a:buChar char="ü"/>
            </a:pP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douleur</a:t>
            </a:r>
            <a:r>
              <a:rPr lang="en-US" sz="2400" dirty="0" smtClean="0"/>
              <a:t> </a:t>
            </a:r>
            <a:r>
              <a:rPr lang="en-US" sz="2400" dirty="0" err="1" smtClean="0"/>
              <a:t>thoracique</a:t>
            </a:r>
            <a:r>
              <a:rPr lang="en-US" sz="2400" dirty="0" smtClean="0"/>
              <a:t> 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abolition </a:t>
            </a:r>
            <a:r>
              <a:rPr lang="en-US" sz="2400" dirty="0" err="1" smtClean="0"/>
              <a:t>complète</a:t>
            </a:r>
            <a:r>
              <a:rPr lang="en-US" sz="2400" dirty="0" smtClean="0"/>
              <a:t> du </a:t>
            </a:r>
            <a:r>
              <a:rPr lang="en-US" sz="2400" dirty="0" err="1" smtClean="0"/>
              <a:t>murmure</a:t>
            </a:r>
            <a:r>
              <a:rPr lang="en-US" sz="2400" dirty="0" smtClean="0"/>
              <a:t> </a:t>
            </a:r>
            <a:r>
              <a:rPr lang="en-US" sz="2400" dirty="0" err="1" smtClean="0"/>
              <a:t>vésiculaire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</a:t>
            </a:r>
            <a:r>
              <a:rPr lang="en-US" sz="2400" dirty="0" err="1" smtClean="0"/>
              <a:t>droite</a:t>
            </a:r>
            <a:endParaRPr lang="en-US" sz="2400" dirty="0" smtClean="0"/>
          </a:p>
          <a:p>
            <a:r>
              <a:rPr lang="en-US" dirty="0" err="1" smtClean="0"/>
              <a:t>Hypothèses</a:t>
            </a:r>
            <a:r>
              <a:rPr lang="en-US" dirty="0" smtClean="0"/>
              <a:t> </a:t>
            </a:r>
            <a:r>
              <a:rPr lang="en-US" dirty="0" err="1" smtClean="0"/>
              <a:t>diagnostiques</a:t>
            </a:r>
            <a:r>
              <a:rPr lang="en-US" dirty="0" smtClean="0"/>
              <a:t> ???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1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Pneumothorax </a:t>
            </a:r>
            <a:r>
              <a:rPr lang="en-US" dirty="0" err="1" smtClean="0"/>
              <a:t>droit</a:t>
            </a:r>
            <a:r>
              <a:rPr lang="en-US" dirty="0" smtClean="0"/>
              <a:t> 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772" r="-44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30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Sémiologie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 smtClean="0"/>
              <a:t>Toujours</a:t>
            </a:r>
            <a:r>
              <a:rPr lang="en-US" b="1" u="sng" dirty="0" smtClean="0"/>
              <a:t> le </a:t>
            </a:r>
            <a:r>
              <a:rPr lang="en-US" b="1" u="sng" dirty="0" err="1" smtClean="0"/>
              <a:t>même</a:t>
            </a:r>
            <a:r>
              <a:rPr lang="en-US" b="1" u="sng" dirty="0" smtClean="0"/>
              <a:t> plan</a:t>
            </a:r>
          </a:p>
          <a:p>
            <a:r>
              <a:rPr lang="en-US" dirty="0" err="1" smtClean="0"/>
              <a:t>Interrogatoire</a:t>
            </a:r>
            <a:r>
              <a:rPr lang="en-US" dirty="0" smtClean="0"/>
              <a:t> (le plus important !!!)</a:t>
            </a:r>
          </a:p>
          <a:p>
            <a:r>
              <a:rPr lang="en-US" dirty="0" smtClean="0"/>
              <a:t>Inspection</a:t>
            </a:r>
          </a:p>
          <a:p>
            <a:r>
              <a:rPr lang="en-US" dirty="0" smtClean="0"/>
              <a:t>Auscultation</a:t>
            </a:r>
          </a:p>
          <a:p>
            <a:r>
              <a:rPr lang="en-US" dirty="0" smtClean="0"/>
              <a:t>Palpation</a:t>
            </a:r>
          </a:p>
          <a:p>
            <a:r>
              <a:rPr lang="en-US" dirty="0" smtClean="0"/>
              <a:t>Percussion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8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Pneumothorax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937000"/>
            <a:ext cx="660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1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Principales</a:t>
            </a:r>
            <a:r>
              <a:rPr lang="en-US" dirty="0" smtClean="0"/>
              <a:t> causes de </a:t>
            </a:r>
            <a:r>
              <a:rPr lang="en-US" dirty="0" err="1" smtClean="0"/>
              <a:t>dyspnée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Pneumopathie</a:t>
            </a:r>
            <a:r>
              <a:rPr lang="en-US" dirty="0" smtClean="0"/>
              <a:t> </a:t>
            </a:r>
            <a:r>
              <a:rPr lang="en-US" dirty="0" err="1" smtClean="0"/>
              <a:t>aigue</a:t>
            </a:r>
            <a:endParaRPr lang="en-US" dirty="0" smtClean="0"/>
          </a:p>
          <a:p>
            <a:r>
              <a:rPr lang="en-US" dirty="0" err="1" smtClean="0"/>
              <a:t>Oedème</a:t>
            </a:r>
            <a:r>
              <a:rPr lang="en-US" dirty="0" smtClean="0"/>
              <a:t> </a:t>
            </a:r>
            <a:r>
              <a:rPr lang="en-US" dirty="0" err="1" smtClean="0"/>
              <a:t>aigu</a:t>
            </a:r>
            <a:r>
              <a:rPr lang="en-US" dirty="0" smtClean="0"/>
              <a:t> du </a:t>
            </a:r>
            <a:r>
              <a:rPr lang="en-US" dirty="0" err="1" smtClean="0"/>
              <a:t>poumon</a:t>
            </a:r>
            <a:endParaRPr lang="en-US" dirty="0" smtClean="0"/>
          </a:p>
          <a:p>
            <a:r>
              <a:rPr lang="en-US" dirty="0" err="1" smtClean="0"/>
              <a:t>Décompensation</a:t>
            </a:r>
            <a:r>
              <a:rPr lang="en-US" dirty="0" smtClean="0"/>
              <a:t> BPCO</a:t>
            </a:r>
          </a:p>
          <a:p>
            <a:r>
              <a:rPr lang="en-US" dirty="0" err="1" smtClean="0"/>
              <a:t>Pleurésie</a:t>
            </a:r>
            <a:r>
              <a:rPr lang="en-US" dirty="0" smtClean="0"/>
              <a:t>, </a:t>
            </a:r>
            <a:r>
              <a:rPr lang="en-US" dirty="0" err="1" smtClean="0"/>
              <a:t>épanchement</a:t>
            </a:r>
            <a:r>
              <a:rPr lang="en-US" dirty="0" smtClean="0"/>
              <a:t> pleural</a:t>
            </a:r>
          </a:p>
          <a:p>
            <a:r>
              <a:rPr lang="en-US" dirty="0" err="1" smtClean="0"/>
              <a:t>Asthme</a:t>
            </a:r>
            <a:endParaRPr lang="en-US" dirty="0" smtClean="0"/>
          </a:p>
          <a:p>
            <a:r>
              <a:rPr lang="en-US" dirty="0" err="1" smtClean="0"/>
              <a:t>Embolie</a:t>
            </a:r>
            <a:r>
              <a:rPr lang="en-US" dirty="0" smtClean="0"/>
              <a:t> </a:t>
            </a:r>
            <a:r>
              <a:rPr lang="en-US" dirty="0" err="1" smtClean="0"/>
              <a:t>pulmonaire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4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pièges</a:t>
            </a:r>
            <a:r>
              <a:rPr lang="en-US" dirty="0" smtClean="0"/>
              <a:t> </a:t>
            </a:r>
            <a:r>
              <a:rPr lang="en-US" dirty="0" err="1" smtClean="0"/>
              <a:t>diagnostiques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 corps </a:t>
            </a:r>
            <a:r>
              <a:rPr lang="en-US" dirty="0" err="1" smtClean="0"/>
              <a:t>étranger</a:t>
            </a:r>
            <a:r>
              <a:rPr lang="en-US" dirty="0" smtClean="0"/>
              <a:t> !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dyspnée</a:t>
            </a:r>
            <a:r>
              <a:rPr lang="en-US" dirty="0" smtClean="0"/>
              <a:t> </a:t>
            </a:r>
            <a:r>
              <a:rPr lang="en-US" dirty="0" err="1" smtClean="0"/>
              <a:t>laryngée</a:t>
            </a:r>
            <a:r>
              <a:rPr lang="en-US" dirty="0" smtClean="0"/>
              <a:t> (</a:t>
            </a:r>
            <a:r>
              <a:rPr lang="en-US" dirty="0" err="1" smtClean="0"/>
              <a:t>épiglottite</a:t>
            </a:r>
            <a:r>
              <a:rPr lang="en-US" dirty="0" smtClean="0"/>
              <a:t>, </a:t>
            </a:r>
            <a:r>
              <a:rPr lang="en-US" dirty="0" err="1" smtClean="0"/>
              <a:t>laryngite</a:t>
            </a:r>
            <a:r>
              <a:rPr lang="en-US" dirty="0" smtClean="0"/>
              <a:t>, </a:t>
            </a:r>
            <a:r>
              <a:rPr lang="en-US" dirty="0" err="1" smtClean="0"/>
              <a:t>tumeur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L’allergie</a:t>
            </a:r>
            <a:endParaRPr lang="en-US" dirty="0" smtClean="0"/>
          </a:p>
          <a:p>
            <a:r>
              <a:rPr lang="en-US" dirty="0" err="1" smtClean="0"/>
              <a:t>Dyspnée</a:t>
            </a:r>
            <a:r>
              <a:rPr lang="en-US" dirty="0" smtClean="0"/>
              <a:t> </a:t>
            </a:r>
            <a:r>
              <a:rPr lang="en-US" dirty="0" err="1" smtClean="0"/>
              <a:t>métabolique</a:t>
            </a:r>
            <a:r>
              <a:rPr lang="en-US" dirty="0" smtClean="0"/>
              <a:t> (</a:t>
            </a:r>
            <a:r>
              <a:rPr lang="en-US" dirty="0" err="1" smtClean="0"/>
              <a:t>Kussmaul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Dyspnée</a:t>
            </a:r>
            <a:r>
              <a:rPr lang="en-US" dirty="0" smtClean="0"/>
              <a:t> </a:t>
            </a:r>
            <a:r>
              <a:rPr lang="en-US" dirty="0" err="1" smtClean="0"/>
              <a:t>neurologique</a:t>
            </a:r>
            <a:r>
              <a:rPr lang="en-US" dirty="0" smtClean="0"/>
              <a:t> (</a:t>
            </a:r>
            <a:r>
              <a:rPr lang="en-US" dirty="0" err="1" smtClean="0"/>
              <a:t>Cheynes</a:t>
            </a:r>
            <a:r>
              <a:rPr lang="en-US" dirty="0" smtClean="0"/>
              <a:t> Stokes)</a:t>
            </a:r>
          </a:p>
          <a:p>
            <a:endParaRPr lang="en-US" dirty="0"/>
          </a:p>
          <a:p>
            <a:r>
              <a:rPr lang="en-US" dirty="0" err="1" smtClean="0"/>
              <a:t>D’où</a:t>
            </a:r>
            <a:r>
              <a:rPr lang="en-US" dirty="0" smtClean="0"/>
              <a:t> </a:t>
            </a:r>
            <a:r>
              <a:rPr lang="en-US" dirty="0" err="1" smtClean="0"/>
              <a:t>l’importance</a:t>
            </a:r>
            <a:r>
              <a:rPr lang="en-US" dirty="0" smtClean="0"/>
              <a:t> de </a:t>
            </a:r>
            <a:r>
              <a:rPr lang="en-US" dirty="0" err="1" smtClean="0"/>
              <a:t>l’interrogatoire</a:t>
            </a:r>
            <a:r>
              <a:rPr lang="en-US" dirty="0" smtClean="0"/>
              <a:t> !!!!!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32645" y="5366542"/>
            <a:ext cx="575999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7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Bilan</a:t>
            </a:r>
            <a:r>
              <a:rPr lang="en-US" dirty="0" smtClean="0"/>
              <a:t> minimum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093254"/>
            <a:ext cx="8042276" cy="3345328"/>
          </a:xfrm>
        </p:spPr>
        <p:txBody>
          <a:bodyPr/>
          <a:lstStyle/>
          <a:p>
            <a:r>
              <a:rPr lang="en-US" dirty="0" err="1" smtClean="0"/>
              <a:t>Radiographie</a:t>
            </a:r>
            <a:r>
              <a:rPr lang="en-US" dirty="0" smtClean="0"/>
              <a:t> </a:t>
            </a:r>
            <a:r>
              <a:rPr lang="en-US" dirty="0" err="1" smtClean="0"/>
              <a:t>thoracique</a:t>
            </a:r>
            <a:endParaRPr lang="en-US" dirty="0" smtClean="0"/>
          </a:p>
          <a:p>
            <a:r>
              <a:rPr lang="en-US" dirty="0" err="1" smtClean="0"/>
              <a:t>Gaz</a:t>
            </a:r>
            <a:r>
              <a:rPr lang="en-US" dirty="0" smtClean="0"/>
              <a:t> du sang</a:t>
            </a:r>
          </a:p>
          <a:p>
            <a:r>
              <a:rPr lang="en-US" dirty="0" smtClean="0"/>
              <a:t>ECG</a:t>
            </a:r>
          </a:p>
          <a:p>
            <a:r>
              <a:rPr lang="en-US" dirty="0" err="1" smtClean="0"/>
              <a:t>Mesure</a:t>
            </a:r>
            <a:r>
              <a:rPr lang="en-US" dirty="0" smtClean="0"/>
              <a:t> du DEP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18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clinique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144449"/>
            <a:ext cx="8042276" cy="3555110"/>
          </a:xfrm>
        </p:spPr>
        <p:txBody>
          <a:bodyPr/>
          <a:lstStyle/>
          <a:p>
            <a:r>
              <a:rPr lang="en-US" dirty="0" err="1" smtClean="0"/>
              <a:t>Homme</a:t>
            </a:r>
            <a:r>
              <a:rPr lang="en-US" dirty="0" smtClean="0"/>
              <a:t> de 60 </a:t>
            </a:r>
            <a:r>
              <a:rPr lang="en-US" dirty="0" err="1" smtClean="0"/>
              <a:t>ans</a:t>
            </a:r>
            <a:r>
              <a:rPr lang="en-US" dirty="0" smtClean="0"/>
              <a:t>, se </a:t>
            </a:r>
            <a:r>
              <a:rPr lang="en-US" dirty="0" err="1" smtClean="0"/>
              <a:t>présente</a:t>
            </a:r>
            <a:r>
              <a:rPr lang="en-US" dirty="0" smtClean="0"/>
              <a:t> aux </a:t>
            </a:r>
            <a:r>
              <a:rPr lang="en-US" dirty="0" err="1" smtClean="0"/>
              <a:t>urgences</a:t>
            </a:r>
            <a:r>
              <a:rPr lang="en-US" dirty="0" smtClean="0"/>
              <a:t> pour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douleur</a:t>
            </a:r>
            <a:r>
              <a:rPr lang="en-US" dirty="0" smtClean="0"/>
              <a:t> </a:t>
            </a:r>
            <a:r>
              <a:rPr lang="en-US" dirty="0" err="1" smtClean="0"/>
              <a:t>thoracique</a:t>
            </a:r>
            <a:r>
              <a:rPr lang="en-US" dirty="0" smtClean="0"/>
              <a:t> </a:t>
            </a:r>
            <a:r>
              <a:rPr lang="en-US" dirty="0" err="1" smtClean="0"/>
              <a:t>apparue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y a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heures</a:t>
            </a:r>
            <a:r>
              <a:rPr lang="en-US" dirty="0" smtClean="0"/>
              <a:t>, </a:t>
            </a:r>
            <a:r>
              <a:rPr lang="en-US" dirty="0" err="1" smtClean="0"/>
              <a:t>très</a:t>
            </a:r>
            <a:r>
              <a:rPr lang="en-US" dirty="0" smtClean="0"/>
              <a:t> intense </a:t>
            </a:r>
          </a:p>
          <a:p>
            <a:endParaRPr lang="en-US" dirty="0"/>
          </a:p>
          <a:p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faites</a:t>
            </a: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352"/>
          <a:stretch/>
        </p:blipFill>
        <p:spPr>
          <a:xfrm>
            <a:off x="4581373" y="3395012"/>
            <a:ext cx="3563996" cy="280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4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Douleur</a:t>
            </a:r>
            <a:r>
              <a:rPr lang="en-US" dirty="0" smtClean="0"/>
              <a:t> </a:t>
            </a:r>
            <a:r>
              <a:rPr lang="en-US" dirty="0" err="1" smtClean="0"/>
              <a:t>thoracique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154963"/>
            <a:ext cx="8042276" cy="330514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1er motif de consultation aux </a:t>
            </a:r>
            <a:r>
              <a:rPr lang="en-US" sz="2800" dirty="0" err="1" smtClean="0"/>
              <a:t>urgences</a:t>
            </a:r>
            <a:r>
              <a:rPr lang="en-US" sz="2800" dirty="0" smtClean="0"/>
              <a:t> et 1er motif </a:t>
            </a:r>
            <a:r>
              <a:rPr lang="en-US" sz="2800" dirty="0" err="1" smtClean="0"/>
              <a:t>d’intervention</a:t>
            </a:r>
            <a:r>
              <a:rPr lang="en-US" sz="2800" dirty="0" smtClean="0"/>
              <a:t> </a:t>
            </a:r>
            <a:r>
              <a:rPr lang="en-US" sz="2800" dirty="0" err="1" smtClean="0"/>
              <a:t>d’une</a:t>
            </a:r>
            <a:r>
              <a:rPr lang="en-US" sz="2800" dirty="0" smtClean="0"/>
              <a:t> </a:t>
            </a:r>
            <a:r>
              <a:rPr lang="en-US" sz="2800" dirty="0" err="1" smtClean="0"/>
              <a:t>équipe</a:t>
            </a:r>
            <a:r>
              <a:rPr lang="en-US" sz="2800" dirty="0" smtClean="0"/>
              <a:t> SMUR</a:t>
            </a:r>
          </a:p>
          <a:p>
            <a:endParaRPr lang="en-US" sz="2800" dirty="0"/>
          </a:p>
          <a:p>
            <a:r>
              <a:rPr lang="en-US" sz="2800" dirty="0" smtClean="0"/>
              <a:t>Pathologies </a:t>
            </a:r>
            <a:r>
              <a:rPr lang="en-US" sz="2800" dirty="0" err="1" smtClean="0"/>
              <a:t>grâves</a:t>
            </a: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682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État</a:t>
            </a:r>
            <a:r>
              <a:rPr lang="en-US" dirty="0" smtClean="0"/>
              <a:t> </a:t>
            </a:r>
            <a:r>
              <a:rPr lang="en-US" dirty="0" err="1" smtClean="0"/>
              <a:t>général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i="1" u="sng" dirty="0">
                <a:solidFill>
                  <a:schemeClr val="tx1"/>
                </a:solidFill>
              </a:rPr>
              <a:t>Constantes IAO </a:t>
            </a:r>
            <a:endParaRPr lang="fr-FR" sz="20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fr-FR" u="sng" dirty="0" smtClean="0">
                <a:solidFill>
                  <a:schemeClr val="tx1"/>
                </a:solidFill>
              </a:rPr>
              <a:t>Pouls </a:t>
            </a:r>
            <a:endParaRPr lang="fr-FR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fr-FR" u="sng" dirty="0" smtClean="0">
                <a:solidFill>
                  <a:schemeClr val="tx1"/>
                </a:solidFill>
              </a:rPr>
              <a:t>TA </a:t>
            </a:r>
            <a:r>
              <a:rPr lang="fr-FR" dirty="0">
                <a:solidFill>
                  <a:schemeClr val="tx1"/>
                </a:solidFill>
              </a:rPr>
              <a:t>: haute et </a:t>
            </a:r>
            <a:r>
              <a:rPr lang="fr-FR" dirty="0" smtClean="0">
                <a:solidFill>
                  <a:schemeClr val="tx1"/>
                </a:solidFill>
              </a:rPr>
              <a:t>basse</a:t>
            </a:r>
          </a:p>
          <a:p>
            <a:pPr lvl="1">
              <a:buFont typeface="Wingdings" charset="2"/>
              <a:buChar char="ü"/>
            </a:pPr>
            <a:r>
              <a:rPr lang="fr-FR" u="sng" dirty="0" smtClean="0">
                <a:solidFill>
                  <a:schemeClr val="tx1"/>
                </a:solidFill>
              </a:rPr>
              <a:t>Température </a:t>
            </a: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attention : fièvre masquée antalgique, technique, </a:t>
            </a:r>
            <a:r>
              <a:rPr lang="fr-FR" altLang="ja-JP" dirty="0">
                <a:solidFill>
                  <a:schemeClr val="tx1"/>
                </a:solidFill>
              </a:rPr>
              <a:t>âge</a:t>
            </a:r>
            <a:br>
              <a:rPr lang="fr-FR" altLang="ja-JP" dirty="0">
                <a:solidFill>
                  <a:schemeClr val="tx1"/>
                </a:solidFill>
              </a:rPr>
            </a:br>
            <a:r>
              <a:rPr lang="fr-FR" altLang="ja-JP" dirty="0" smtClean="0">
                <a:solidFill>
                  <a:schemeClr val="tx1"/>
                </a:solidFill>
              </a:rPr>
              <a:t>hypothermie </a:t>
            </a:r>
            <a:r>
              <a:rPr lang="fr-FR" altLang="ja-JP" dirty="0">
                <a:solidFill>
                  <a:schemeClr val="tx1"/>
                </a:solidFill>
              </a:rPr>
              <a:t>= « fièvre </a:t>
            </a:r>
            <a:r>
              <a:rPr lang="fr-FR" altLang="ja-JP" dirty="0" smtClean="0">
                <a:solidFill>
                  <a:schemeClr val="tx1"/>
                </a:solidFill>
              </a:rPr>
              <a:t>»</a:t>
            </a:r>
          </a:p>
          <a:p>
            <a:pPr lvl="1">
              <a:buFont typeface="Wingdings" charset="2"/>
              <a:buChar char="ü"/>
            </a:pPr>
            <a:r>
              <a:rPr lang="fr-FR" u="sng" dirty="0" smtClean="0">
                <a:solidFill>
                  <a:schemeClr val="tx1"/>
                </a:solidFill>
              </a:rPr>
              <a:t>Douleur</a:t>
            </a:r>
            <a:r>
              <a:rPr lang="fr-FR" dirty="0" smtClean="0">
                <a:solidFill>
                  <a:schemeClr val="tx1"/>
                </a:solidFill>
              </a:rPr>
              <a:t>  </a:t>
            </a: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échelle verbale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comportement</a:t>
            </a:r>
            <a:endParaRPr lang="fr-FR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fr-FR" dirty="0" smtClean="0">
                <a:solidFill>
                  <a:schemeClr val="tx1"/>
                </a:solidFill>
              </a:rPr>
              <a:t>Glycémie et ECG</a:t>
            </a:r>
          </a:p>
          <a:p>
            <a:endParaRPr lang="fr-FR" b="1" u="sng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4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Interrogatoire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Type de </a:t>
            </a:r>
            <a:r>
              <a:rPr lang="en-US" dirty="0" err="1" smtClean="0"/>
              <a:t>douleur</a:t>
            </a:r>
            <a:r>
              <a:rPr lang="en-US" dirty="0" smtClean="0"/>
              <a:t>:</a:t>
            </a:r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Étau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Coup de </a:t>
            </a:r>
            <a:r>
              <a:rPr lang="en-US" dirty="0" err="1" smtClean="0"/>
              <a:t>poignard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Brulure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Déchirure</a:t>
            </a:r>
            <a:endParaRPr lang="en-US" dirty="0" smtClean="0"/>
          </a:p>
          <a:p>
            <a:r>
              <a:rPr lang="en-US" dirty="0" err="1" smtClean="0"/>
              <a:t>Topographie</a:t>
            </a:r>
            <a:r>
              <a:rPr lang="en-US" dirty="0" smtClean="0"/>
              <a:t> et irradiation: </a:t>
            </a:r>
          </a:p>
          <a:p>
            <a:pPr lvl="1">
              <a:buFont typeface="Wingdings" charset="2"/>
              <a:buChar char="ü"/>
            </a:pPr>
            <a:r>
              <a:rPr lang="en-US" dirty="0" err="1"/>
              <a:t>rétrosternale</a:t>
            </a:r>
            <a:r>
              <a:rPr lang="en-US" dirty="0"/>
              <a:t> </a:t>
            </a:r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précordiale</a:t>
            </a:r>
            <a:r>
              <a:rPr lang="en-US" dirty="0" smtClean="0"/>
              <a:t> </a:t>
            </a:r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latéro</a:t>
            </a:r>
            <a:r>
              <a:rPr lang="en-US" dirty="0" smtClean="0"/>
              <a:t> </a:t>
            </a:r>
            <a:r>
              <a:rPr lang="en-US" dirty="0"/>
              <a:t>et </a:t>
            </a:r>
            <a:r>
              <a:rPr lang="en-US" dirty="0" err="1"/>
              <a:t>basi-thoracique</a:t>
            </a:r>
            <a:r>
              <a:rPr lang="en-US" dirty="0"/>
              <a:t> </a:t>
            </a:r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postérieure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 </a:t>
            </a:r>
            <a:r>
              <a:rPr lang="en-US" dirty="0" err="1" smtClean="0"/>
              <a:t>interscapulaire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3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Interrogatoire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984063"/>
          </a:xfrm>
        </p:spPr>
        <p:txBody>
          <a:bodyPr>
            <a:normAutofit/>
          </a:bodyPr>
          <a:lstStyle/>
          <a:p>
            <a:r>
              <a:rPr lang="en-US" dirty="0" err="1" smtClean="0"/>
              <a:t>Rythme</a:t>
            </a:r>
            <a:r>
              <a:rPr lang="en-US" dirty="0" smtClean="0"/>
              <a:t>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Apparition </a:t>
            </a:r>
            <a:r>
              <a:rPr lang="en-US" dirty="0" err="1" smtClean="0"/>
              <a:t>brutale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Crises </a:t>
            </a:r>
            <a:r>
              <a:rPr lang="en-US" dirty="0" err="1" smtClean="0"/>
              <a:t>paroxystiques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Permanente </a:t>
            </a:r>
          </a:p>
          <a:p>
            <a:r>
              <a:rPr lang="en-US" dirty="0" err="1" smtClean="0"/>
              <a:t>Facteurs</a:t>
            </a:r>
            <a:r>
              <a:rPr lang="en-US" dirty="0" smtClean="0"/>
              <a:t> </a:t>
            </a:r>
            <a:r>
              <a:rPr lang="en-US" dirty="0" err="1" smtClean="0"/>
              <a:t>favorisants</a:t>
            </a:r>
            <a:r>
              <a:rPr lang="en-US" dirty="0" smtClean="0"/>
              <a:t>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Effort +++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Position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Inspiration </a:t>
            </a:r>
            <a:r>
              <a:rPr lang="en-US" dirty="0" err="1" smtClean="0"/>
              <a:t>profonde</a:t>
            </a:r>
            <a:endParaRPr lang="en-US" dirty="0" smtClean="0"/>
          </a:p>
          <a:p>
            <a:r>
              <a:rPr lang="en-US" dirty="0" err="1" smtClean="0"/>
              <a:t>Signes</a:t>
            </a:r>
            <a:r>
              <a:rPr lang="en-US" dirty="0" smtClean="0"/>
              <a:t> </a:t>
            </a:r>
            <a:r>
              <a:rPr lang="en-US" dirty="0" err="1" smtClean="0"/>
              <a:t>associés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716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Sémiologie</a:t>
            </a:r>
            <a:r>
              <a:rPr lang="en-US" dirty="0" smtClean="0"/>
              <a:t> </a:t>
            </a:r>
            <a:r>
              <a:rPr lang="en-US" dirty="0" err="1" smtClean="0"/>
              <a:t>topographique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084" r="-9084"/>
          <a:stretch>
            <a:fillRect/>
          </a:stretch>
        </p:blipFill>
        <p:spPr>
          <a:xfrm>
            <a:off x="549275" y="1731591"/>
            <a:ext cx="8042275" cy="4343400"/>
          </a:xfrm>
        </p:spPr>
      </p:pic>
    </p:spTree>
    <p:extLst>
      <p:ext uri="{BB962C8B-B14F-4D97-AF65-F5344CB8AC3E}">
        <p14:creationId xmlns:p14="http://schemas.microsoft.com/office/powerpoint/2010/main" val="182007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clinique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522399"/>
            <a:ext cx="8042276" cy="2481717"/>
          </a:xfrm>
        </p:spPr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homme</a:t>
            </a:r>
            <a:r>
              <a:rPr lang="en-US" dirty="0" smtClean="0"/>
              <a:t> de 30 </a:t>
            </a:r>
            <a:r>
              <a:rPr lang="en-US" dirty="0" err="1" smtClean="0"/>
              <a:t>ans</a:t>
            </a:r>
            <a:r>
              <a:rPr lang="en-US" dirty="0" smtClean="0"/>
              <a:t> se </a:t>
            </a:r>
            <a:r>
              <a:rPr lang="en-US" dirty="0" err="1" smtClean="0"/>
              <a:t>présente</a:t>
            </a:r>
            <a:r>
              <a:rPr lang="en-US" dirty="0" smtClean="0"/>
              <a:t> aux </a:t>
            </a:r>
            <a:r>
              <a:rPr lang="en-US" dirty="0" err="1" smtClean="0"/>
              <a:t>urgences</a:t>
            </a:r>
            <a:r>
              <a:rPr lang="en-US" dirty="0" smtClean="0"/>
              <a:t> pour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dyspnée</a:t>
            </a:r>
            <a:r>
              <a:rPr lang="en-US" dirty="0" smtClean="0"/>
              <a:t> d apparition </a:t>
            </a:r>
            <a:r>
              <a:rPr lang="en-US" dirty="0" err="1" smtClean="0"/>
              <a:t>brutale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nuit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Quelle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votre</a:t>
            </a:r>
            <a:r>
              <a:rPr lang="en-US" dirty="0" smtClean="0"/>
              <a:t> </a:t>
            </a:r>
            <a:r>
              <a:rPr lang="en-US" dirty="0" err="1" smtClean="0"/>
              <a:t>prise</a:t>
            </a:r>
            <a:r>
              <a:rPr lang="en-US" dirty="0" smtClean="0"/>
              <a:t> en charge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9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douleur</a:t>
            </a:r>
            <a:r>
              <a:rPr lang="en-US" dirty="0" smtClean="0"/>
              <a:t> </a:t>
            </a:r>
            <a:r>
              <a:rPr lang="en-US" dirty="0" err="1" smtClean="0"/>
              <a:t>coronarienne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88186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Douleur</a:t>
            </a:r>
            <a:r>
              <a:rPr lang="en-US" dirty="0"/>
              <a:t> à type de constriction (sensation </a:t>
            </a:r>
            <a:r>
              <a:rPr lang="en-US" dirty="0" err="1"/>
              <a:t>d’étau</a:t>
            </a:r>
            <a:r>
              <a:rPr lang="en-US" dirty="0"/>
              <a:t>) </a:t>
            </a:r>
            <a:r>
              <a:rPr lang="en-US" dirty="0" err="1"/>
              <a:t>ou</a:t>
            </a:r>
            <a:r>
              <a:rPr lang="en-US" dirty="0"/>
              <a:t> de </a:t>
            </a:r>
            <a:r>
              <a:rPr lang="en-US" dirty="0" err="1"/>
              <a:t>brûlure</a:t>
            </a:r>
            <a:r>
              <a:rPr lang="en-US" dirty="0"/>
              <a:t> </a:t>
            </a:r>
          </a:p>
          <a:p>
            <a:r>
              <a:rPr lang="en-US" dirty="0" err="1"/>
              <a:t>Siège</a:t>
            </a:r>
            <a:r>
              <a:rPr lang="en-US" dirty="0"/>
              <a:t> </a:t>
            </a:r>
            <a:r>
              <a:rPr lang="en-US" dirty="0" err="1"/>
              <a:t>rétrosternal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en </a:t>
            </a:r>
            <a:r>
              <a:rPr lang="en-US" dirty="0" err="1"/>
              <a:t>barre</a:t>
            </a:r>
            <a:r>
              <a:rPr lang="en-US" dirty="0"/>
              <a:t> </a:t>
            </a:r>
            <a:r>
              <a:rPr lang="en-US" dirty="0" err="1"/>
              <a:t>médiothoracique</a:t>
            </a:r>
            <a:r>
              <a:rPr lang="en-US" dirty="0"/>
              <a:t>, </a:t>
            </a:r>
            <a:r>
              <a:rPr lang="en-US" dirty="0" err="1"/>
              <a:t>indiquée</a:t>
            </a:r>
            <a:r>
              <a:rPr lang="en-US" dirty="0"/>
              <a:t> par le patient du plat de la main, </a:t>
            </a:r>
            <a:r>
              <a:rPr lang="en-US" dirty="0" err="1"/>
              <a:t>voire</a:t>
            </a:r>
            <a:r>
              <a:rPr lang="en-US" dirty="0"/>
              <a:t> des 2 mains </a:t>
            </a:r>
          </a:p>
          <a:p>
            <a:r>
              <a:rPr lang="en-US" dirty="0"/>
              <a:t>Irradiation </a:t>
            </a:r>
            <a:r>
              <a:rPr lang="en-US" dirty="0" err="1"/>
              <a:t>habituelle</a:t>
            </a:r>
            <a:r>
              <a:rPr lang="en-US" dirty="0"/>
              <a:t> </a:t>
            </a:r>
            <a:r>
              <a:rPr lang="en-US" dirty="0" err="1"/>
              <a:t>vers</a:t>
            </a:r>
            <a:r>
              <a:rPr lang="en-US" dirty="0"/>
              <a:t> </a:t>
            </a:r>
            <a:r>
              <a:rPr lang="en-US" dirty="0" err="1"/>
              <a:t>l’épaule</a:t>
            </a:r>
            <a:r>
              <a:rPr lang="en-US" dirty="0"/>
              <a:t> gauche, la face interne du bras gauche et les angles de la </a:t>
            </a:r>
            <a:r>
              <a:rPr lang="en-US" dirty="0" err="1"/>
              <a:t>mâchoire</a:t>
            </a:r>
            <a:r>
              <a:rPr lang="en-US" dirty="0"/>
              <a:t> </a:t>
            </a:r>
            <a:r>
              <a:rPr lang="en-US" dirty="0" err="1"/>
              <a:t>inférieure</a:t>
            </a:r>
            <a:r>
              <a:rPr lang="en-US" dirty="0"/>
              <a:t>. </a:t>
            </a:r>
          </a:p>
          <a:p>
            <a:r>
              <a:rPr lang="en-US" dirty="0"/>
              <a:t> + rare: irradiation variable </a:t>
            </a:r>
            <a:r>
              <a:rPr lang="en-US" dirty="0" err="1"/>
              <a:t>dans</a:t>
            </a:r>
            <a:r>
              <a:rPr lang="en-US" dirty="0"/>
              <a:t> le temps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vers</a:t>
            </a:r>
            <a:r>
              <a:rPr lang="en-US" dirty="0"/>
              <a:t> </a:t>
            </a:r>
            <a:r>
              <a:rPr lang="en-US" dirty="0" err="1"/>
              <a:t>l’épaule</a:t>
            </a:r>
            <a:r>
              <a:rPr lang="en-US" dirty="0"/>
              <a:t> et le bras </a:t>
            </a:r>
            <a:r>
              <a:rPr lang="en-US" dirty="0" err="1"/>
              <a:t>droit</a:t>
            </a:r>
            <a:r>
              <a:rPr lang="en-US" dirty="0"/>
              <a:t> </a:t>
            </a:r>
          </a:p>
          <a:p>
            <a:r>
              <a:rPr lang="en-US" dirty="0"/>
              <a:t> </a:t>
            </a:r>
            <a:r>
              <a:rPr lang="en-US" dirty="0" err="1"/>
              <a:t>Durée</a:t>
            </a:r>
            <a:r>
              <a:rPr lang="en-US" dirty="0"/>
              <a:t> </a:t>
            </a:r>
            <a:r>
              <a:rPr lang="en-US" dirty="0" err="1"/>
              <a:t>brève</a:t>
            </a:r>
            <a:r>
              <a:rPr lang="en-US" dirty="0"/>
              <a:t>, &lt; 15 </a:t>
            </a:r>
            <a:r>
              <a:rPr lang="en-US" dirty="0" smtClean="0"/>
              <a:t>minutes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prolongée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IdM</a:t>
            </a:r>
            <a:r>
              <a:rPr lang="en-US" dirty="0" smtClean="0"/>
              <a:t>, </a:t>
            </a:r>
            <a:r>
              <a:rPr lang="en-US" dirty="0" err="1"/>
              <a:t>cédant</a:t>
            </a:r>
            <a:r>
              <a:rPr lang="en-US" dirty="0"/>
              <a:t> au repos </a:t>
            </a:r>
            <a:r>
              <a:rPr lang="en-US" dirty="0" err="1"/>
              <a:t>ou</a:t>
            </a:r>
            <a:r>
              <a:rPr lang="en-US" dirty="0"/>
              <a:t> à la </a:t>
            </a:r>
            <a:r>
              <a:rPr lang="en-US" dirty="0" err="1"/>
              <a:t>prise</a:t>
            </a:r>
            <a:r>
              <a:rPr lang="en-US" dirty="0"/>
              <a:t> de </a:t>
            </a:r>
            <a:r>
              <a:rPr lang="en-US" dirty="0" err="1"/>
              <a:t>dérivés</a:t>
            </a:r>
            <a:r>
              <a:rPr lang="en-US" dirty="0"/>
              <a:t> </a:t>
            </a:r>
            <a:r>
              <a:rPr lang="en-US" dirty="0" err="1"/>
              <a:t>nitrés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2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Interrogatoire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5027861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Les </a:t>
            </a:r>
            <a:r>
              <a:rPr lang="en-US" b="1" u="sng" dirty="0" err="1" smtClean="0"/>
              <a:t>facteurs</a:t>
            </a:r>
            <a:r>
              <a:rPr lang="en-US" b="1" u="sng" dirty="0" smtClean="0"/>
              <a:t> de </a:t>
            </a:r>
            <a:r>
              <a:rPr lang="en-US" b="1" u="sng" dirty="0" err="1" smtClean="0"/>
              <a:t>risque</a:t>
            </a:r>
            <a:r>
              <a:rPr lang="en-US" b="1" u="sng" dirty="0" smtClean="0"/>
              <a:t> cardio-</a:t>
            </a:r>
            <a:r>
              <a:rPr lang="en-US" b="1" u="sng" dirty="0" err="1" smtClean="0"/>
              <a:t>vasculaire</a:t>
            </a:r>
            <a:r>
              <a:rPr lang="en-US" b="1" u="sng" dirty="0" smtClean="0"/>
              <a:t> !!!!</a:t>
            </a:r>
          </a:p>
          <a:p>
            <a:pPr lvl="1">
              <a:buFont typeface="Wingdings" charset="2"/>
              <a:buChar char="ü"/>
            </a:pPr>
            <a:r>
              <a:rPr lang="en-US" dirty="0"/>
              <a:t>Hypertension </a:t>
            </a:r>
            <a:r>
              <a:rPr lang="en-US" dirty="0" err="1"/>
              <a:t>artérielle</a:t>
            </a:r>
            <a:r>
              <a:rPr lang="en-US" dirty="0"/>
              <a:t> 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Surpoids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Age</a:t>
            </a:r>
            <a:r>
              <a:rPr lang="en-US" dirty="0"/>
              <a:t>: F &gt; 60 </a:t>
            </a:r>
            <a:r>
              <a:rPr lang="en-US" dirty="0" err="1"/>
              <a:t>ans</a:t>
            </a:r>
            <a:r>
              <a:rPr lang="en-US" dirty="0"/>
              <a:t>, H &gt; 50 </a:t>
            </a:r>
            <a:r>
              <a:rPr lang="en-US" dirty="0" err="1"/>
              <a:t>ans</a:t>
            </a:r>
            <a:r>
              <a:rPr lang="en-US" dirty="0"/>
              <a:t> 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Tabagisme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actuel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&lt; 3 </a:t>
            </a:r>
            <a:r>
              <a:rPr lang="en-US" dirty="0" err="1"/>
              <a:t>ans</a:t>
            </a:r>
            <a:r>
              <a:rPr lang="en-US" dirty="0"/>
              <a:t>) 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/>
              <a:t> </a:t>
            </a:r>
            <a:r>
              <a:rPr lang="en-US" dirty="0" err="1"/>
              <a:t>Dyslipidémie</a:t>
            </a:r>
            <a:r>
              <a:rPr lang="en-US" dirty="0"/>
              <a:t>: LDL-</a:t>
            </a:r>
            <a:r>
              <a:rPr lang="en-US" dirty="0" err="1"/>
              <a:t>chol</a:t>
            </a:r>
            <a:r>
              <a:rPr lang="en-US" dirty="0"/>
              <a:t> ≥ 1.60 g/L et/</a:t>
            </a:r>
            <a:r>
              <a:rPr lang="en-US" dirty="0" err="1"/>
              <a:t>ou</a:t>
            </a:r>
            <a:r>
              <a:rPr lang="en-US" dirty="0"/>
              <a:t> HDL-</a:t>
            </a:r>
            <a:r>
              <a:rPr lang="en-US" dirty="0" err="1"/>
              <a:t>chol</a:t>
            </a:r>
            <a:r>
              <a:rPr lang="en-US" dirty="0"/>
              <a:t> ≤ 0.40 g/L 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/>
              <a:t> </a:t>
            </a:r>
            <a:r>
              <a:rPr lang="en-US" dirty="0" err="1"/>
              <a:t>Diabète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Histoire </a:t>
            </a:r>
            <a:r>
              <a:rPr lang="en-US" dirty="0" err="1"/>
              <a:t>familiale</a:t>
            </a:r>
            <a:r>
              <a:rPr lang="en-US" dirty="0"/>
              <a:t> de </a:t>
            </a:r>
            <a:r>
              <a:rPr lang="en-US" dirty="0" err="1"/>
              <a:t>maladie</a:t>
            </a:r>
            <a:r>
              <a:rPr lang="en-US" dirty="0"/>
              <a:t> CDV 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IdM</a:t>
            </a:r>
            <a:r>
              <a:rPr lang="en-US" dirty="0" smtClean="0"/>
              <a:t> </a:t>
            </a:r>
            <a:r>
              <a:rPr lang="en-US" dirty="0"/>
              <a:t>&lt; 55 </a:t>
            </a:r>
            <a:r>
              <a:rPr lang="en-US" dirty="0" err="1"/>
              <a:t>ans</a:t>
            </a:r>
            <a:r>
              <a:rPr lang="en-US" dirty="0"/>
              <a:t> chez </a:t>
            </a:r>
            <a:r>
              <a:rPr lang="en-US" dirty="0" err="1"/>
              <a:t>père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frère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IdM</a:t>
            </a:r>
            <a:r>
              <a:rPr lang="en-US" dirty="0"/>
              <a:t> &lt; 65 </a:t>
            </a:r>
            <a:r>
              <a:rPr lang="en-US" dirty="0" err="1"/>
              <a:t>ans</a:t>
            </a:r>
            <a:r>
              <a:rPr lang="en-US" dirty="0"/>
              <a:t> chez </a:t>
            </a:r>
            <a:r>
              <a:rPr lang="en-US" dirty="0" err="1"/>
              <a:t>mère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soeur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AVC &lt; 45 </a:t>
            </a:r>
            <a:r>
              <a:rPr lang="en-US" dirty="0" err="1"/>
              <a:t>ans</a:t>
            </a:r>
            <a:r>
              <a:rPr lang="en-US" dirty="0"/>
              <a:t> chez parents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frère</a:t>
            </a:r>
            <a:r>
              <a:rPr lang="en-US" dirty="0"/>
              <a:t>/</a:t>
            </a:r>
            <a:r>
              <a:rPr lang="en-US" dirty="0" err="1"/>
              <a:t>sœur</a:t>
            </a:r>
            <a:r>
              <a:rPr lang="en-US" dirty="0"/>
              <a:t> </a:t>
            </a:r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4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Rechercher</a:t>
            </a:r>
            <a:r>
              <a:rPr lang="en-US" dirty="0" smtClean="0"/>
              <a:t> les </a:t>
            </a:r>
            <a:r>
              <a:rPr lang="en-US" dirty="0" err="1" smtClean="0"/>
              <a:t>signes</a:t>
            </a:r>
            <a:r>
              <a:rPr lang="en-US" dirty="0" smtClean="0"/>
              <a:t> de </a:t>
            </a:r>
            <a:r>
              <a:rPr lang="en-US" dirty="0" err="1" smtClean="0"/>
              <a:t>détresse</a:t>
            </a:r>
            <a:r>
              <a:rPr lang="en-US" dirty="0" smtClean="0"/>
              <a:t> </a:t>
            </a:r>
            <a:r>
              <a:rPr lang="en-US" dirty="0" err="1" smtClean="0"/>
              <a:t>respiratoire</a:t>
            </a:r>
            <a:r>
              <a:rPr lang="en-US" dirty="0" smtClean="0"/>
              <a:t> (</a:t>
            </a:r>
            <a:r>
              <a:rPr lang="en-US" dirty="0" err="1" smtClean="0"/>
              <a:t>cyanose</a:t>
            </a:r>
            <a:r>
              <a:rPr lang="en-US" dirty="0" smtClean="0"/>
              <a:t>, </a:t>
            </a:r>
            <a:r>
              <a:rPr lang="en-US" dirty="0" err="1" smtClean="0"/>
              <a:t>anomalie</a:t>
            </a:r>
            <a:r>
              <a:rPr lang="en-US" dirty="0" smtClean="0"/>
              <a:t> de la ventilation)</a:t>
            </a:r>
          </a:p>
          <a:p>
            <a:r>
              <a:rPr lang="en-US" dirty="0" err="1" smtClean="0"/>
              <a:t>Morphotypes</a:t>
            </a:r>
            <a:r>
              <a:rPr lang="en-US" dirty="0" smtClean="0"/>
              <a:t> (</a:t>
            </a:r>
            <a:r>
              <a:rPr lang="en-US" dirty="0" err="1" smtClean="0"/>
              <a:t>surpoids</a:t>
            </a:r>
            <a:r>
              <a:rPr lang="en-US" dirty="0" smtClean="0"/>
              <a:t>, </a:t>
            </a:r>
            <a:r>
              <a:rPr lang="en-US" dirty="0" err="1" smtClean="0"/>
              <a:t>Marfan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Rechercher</a:t>
            </a:r>
            <a:r>
              <a:rPr lang="en-US" dirty="0" smtClean="0"/>
              <a:t> des </a:t>
            </a:r>
            <a:r>
              <a:rPr lang="en-US" dirty="0" err="1" smtClean="0"/>
              <a:t>signes</a:t>
            </a:r>
            <a:r>
              <a:rPr lang="en-US" dirty="0" smtClean="0"/>
              <a:t> de choc</a:t>
            </a:r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Marbrures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Paleur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700" y="3676594"/>
            <a:ext cx="37846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1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Turjescence</a:t>
            </a:r>
            <a:r>
              <a:rPr lang="en-US" dirty="0" smtClean="0"/>
              <a:t> </a:t>
            </a:r>
            <a:r>
              <a:rPr lang="en-US" dirty="0" err="1" smtClean="0"/>
              <a:t>jugulaire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46" y="2110601"/>
            <a:ext cx="4211994" cy="43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0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Oedèmes</a:t>
            </a:r>
            <a:r>
              <a:rPr lang="en-US" dirty="0" smtClean="0"/>
              <a:t> des </a:t>
            </a:r>
            <a:r>
              <a:rPr lang="en-US" dirty="0" err="1" smtClean="0"/>
              <a:t>membres</a:t>
            </a:r>
            <a:r>
              <a:rPr lang="en-US" dirty="0" smtClean="0"/>
              <a:t> </a:t>
            </a:r>
            <a:r>
              <a:rPr lang="en-US" dirty="0" err="1" smtClean="0"/>
              <a:t>inférieurs</a:t>
            </a:r>
            <a:r>
              <a:rPr lang="en-US" dirty="0" smtClean="0"/>
              <a:t> et </a:t>
            </a:r>
            <a:r>
              <a:rPr lang="en-US" dirty="0" err="1" smtClean="0"/>
              <a:t>signe</a:t>
            </a:r>
            <a:r>
              <a:rPr lang="en-US" dirty="0" smtClean="0"/>
              <a:t> du </a:t>
            </a:r>
            <a:r>
              <a:rPr lang="en-US" dirty="0" err="1" smtClean="0"/>
              <a:t>Godet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67" y="2822374"/>
            <a:ext cx="441667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Reflux </a:t>
            </a:r>
            <a:r>
              <a:rPr lang="en-US" dirty="0" err="1" smtClean="0"/>
              <a:t>hépato-jugulaire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872" y="2133578"/>
            <a:ext cx="5579966" cy="40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pouls</a:t>
            </a:r>
            <a:endParaRPr lang="en-US" dirty="0" smtClean="0"/>
          </a:p>
          <a:p>
            <a:r>
              <a:rPr lang="en-US" dirty="0" err="1" smtClean="0"/>
              <a:t>Symétrique</a:t>
            </a:r>
            <a:endParaRPr lang="en-US" dirty="0" smtClean="0"/>
          </a:p>
          <a:p>
            <a:r>
              <a:rPr lang="en-US" dirty="0" smtClean="0"/>
              <a:t>4 </a:t>
            </a:r>
            <a:r>
              <a:rPr lang="en-US" dirty="0" err="1" smtClean="0"/>
              <a:t>membres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362" y="1930400"/>
            <a:ext cx="3838929" cy="43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28" b="1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750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Auscultation </a:t>
            </a:r>
            <a:r>
              <a:rPr lang="en-US" dirty="0" err="1" smtClean="0"/>
              <a:t>cardiaque</a:t>
            </a:r>
            <a:r>
              <a:rPr lang="en-US" dirty="0" smtClean="0"/>
              <a:t> </a:t>
            </a:r>
            <a:r>
              <a:rPr lang="en-US" dirty="0" err="1" smtClean="0"/>
              <a:t>normale</a:t>
            </a:r>
            <a:r>
              <a:rPr lang="en-US" dirty="0" smtClean="0"/>
              <a:t>: 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le B1 = </a:t>
            </a:r>
            <a:r>
              <a:rPr lang="en-US" dirty="0" err="1" smtClean="0"/>
              <a:t>fermeture</a:t>
            </a:r>
            <a:r>
              <a:rPr lang="en-US" dirty="0" smtClean="0"/>
              <a:t> de la valve </a:t>
            </a:r>
            <a:r>
              <a:rPr lang="en-US" dirty="0" err="1" smtClean="0"/>
              <a:t>mitrale</a:t>
            </a:r>
            <a:r>
              <a:rPr lang="en-US" dirty="0" smtClean="0"/>
              <a:t> et </a:t>
            </a:r>
            <a:r>
              <a:rPr lang="en-US" dirty="0" err="1" smtClean="0"/>
              <a:t>tricuspide</a:t>
            </a:r>
            <a:r>
              <a:rPr lang="en-US" dirty="0" smtClean="0"/>
              <a:t> au début de la systole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Le B2= </a:t>
            </a:r>
            <a:r>
              <a:rPr lang="en-US" dirty="0" err="1" smtClean="0"/>
              <a:t>fermeture</a:t>
            </a:r>
            <a:r>
              <a:rPr lang="en-US" dirty="0" smtClean="0"/>
              <a:t> de la valve </a:t>
            </a:r>
            <a:r>
              <a:rPr lang="en-US" dirty="0" err="1" smtClean="0"/>
              <a:t>aortique</a:t>
            </a:r>
            <a:r>
              <a:rPr lang="en-US" dirty="0" smtClean="0"/>
              <a:t> et </a:t>
            </a:r>
            <a:r>
              <a:rPr lang="en-US" dirty="0" err="1" smtClean="0"/>
              <a:t>pulmonaire</a:t>
            </a:r>
            <a:r>
              <a:rPr lang="en-US" dirty="0" smtClean="0"/>
              <a:t> au début de la diastole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bd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45408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</a:t>
            </a:r>
            <a:endParaRPr lang="en-US" dirty="0"/>
          </a:p>
        </p:txBody>
      </p:sp>
      <p:pic>
        <p:nvPicPr>
          <p:cNvPr id="4" name="retrecissement_aortiqu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4013" y="4051653"/>
            <a:ext cx="812800" cy="812800"/>
          </a:xfrm>
        </p:spPr>
      </p:pic>
      <p:sp>
        <p:nvSpPr>
          <p:cNvPr id="5" name="TextBox 4"/>
          <p:cNvSpPr txBox="1"/>
          <p:nvPr/>
        </p:nvSpPr>
        <p:spPr>
          <a:xfrm>
            <a:off x="802906" y="2189888"/>
            <a:ext cx="70947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Rétrécissement</a:t>
            </a:r>
            <a:r>
              <a:rPr lang="en-US" sz="2400" dirty="0" smtClean="0"/>
              <a:t> </a:t>
            </a:r>
            <a:r>
              <a:rPr lang="en-US" sz="2400" dirty="0" err="1" smtClean="0"/>
              <a:t>aortique</a:t>
            </a:r>
            <a:r>
              <a:rPr lang="en-US" sz="2400" dirty="0" smtClean="0"/>
              <a:t>: </a:t>
            </a:r>
            <a:r>
              <a:rPr lang="en-US" sz="2400" dirty="0" err="1" smtClean="0"/>
              <a:t>souffle</a:t>
            </a:r>
            <a:r>
              <a:rPr lang="en-US" sz="2400" dirty="0" smtClean="0"/>
              <a:t> </a:t>
            </a:r>
            <a:r>
              <a:rPr lang="en-US" sz="2400" dirty="0" err="1" smtClean="0"/>
              <a:t>systolique</a:t>
            </a:r>
            <a:r>
              <a:rPr lang="en-US" sz="2400" dirty="0" smtClean="0"/>
              <a:t>, </a:t>
            </a:r>
            <a:r>
              <a:rPr lang="en-US" sz="2400" dirty="0" err="1" smtClean="0"/>
              <a:t>d’obstacle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</a:t>
            </a:r>
            <a:r>
              <a:rPr lang="en-US" sz="2400" dirty="0" err="1" smtClean="0"/>
              <a:t>l’éjection</a:t>
            </a:r>
            <a:r>
              <a:rPr lang="en-US" sz="2400" dirty="0" smtClean="0"/>
              <a:t>, </a:t>
            </a:r>
            <a:r>
              <a:rPr lang="en-US" sz="2400" dirty="0" err="1" smtClean="0"/>
              <a:t>rapeux</a:t>
            </a: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6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622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État</a:t>
            </a:r>
            <a:r>
              <a:rPr lang="en-US" dirty="0" smtClean="0"/>
              <a:t> </a:t>
            </a:r>
            <a:r>
              <a:rPr lang="en-US" dirty="0" err="1" smtClean="0"/>
              <a:t>général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fr-FR" sz="9600" i="1" dirty="0">
                <a:solidFill>
                  <a:srgbClr val="000000"/>
                </a:solidFill>
              </a:rPr>
              <a:t>Constantes IAO </a:t>
            </a:r>
            <a:endParaRPr lang="fr-FR" sz="96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fr-FR" sz="7400" u="sng" dirty="0" smtClean="0">
                <a:solidFill>
                  <a:srgbClr val="000000"/>
                </a:solidFill>
              </a:rPr>
              <a:t>Pouls </a:t>
            </a:r>
            <a:endParaRPr lang="fr-FR" sz="74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fr-FR" sz="7400" u="sng" dirty="0" smtClean="0">
                <a:solidFill>
                  <a:srgbClr val="000000"/>
                </a:solidFill>
              </a:rPr>
              <a:t>TA </a:t>
            </a:r>
            <a:r>
              <a:rPr lang="fr-FR" sz="7400" dirty="0">
                <a:solidFill>
                  <a:srgbClr val="000000"/>
                </a:solidFill>
              </a:rPr>
              <a:t>: haute et </a:t>
            </a:r>
            <a:r>
              <a:rPr lang="fr-FR" sz="7400" dirty="0" smtClean="0">
                <a:solidFill>
                  <a:srgbClr val="000000"/>
                </a:solidFill>
              </a:rPr>
              <a:t>basse</a:t>
            </a:r>
          </a:p>
          <a:p>
            <a:pPr lvl="1">
              <a:buFont typeface="Wingdings" charset="2"/>
              <a:buChar char="ü"/>
            </a:pPr>
            <a:r>
              <a:rPr lang="fr-FR" sz="7400" u="sng" dirty="0" smtClean="0">
                <a:solidFill>
                  <a:srgbClr val="000000"/>
                </a:solidFill>
              </a:rPr>
              <a:t>Température </a:t>
            </a:r>
            <a:r>
              <a:rPr lang="fr-FR" sz="7400" dirty="0">
                <a:solidFill>
                  <a:srgbClr val="000000"/>
                </a:solidFill>
              </a:rPr>
              <a:t/>
            </a:r>
            <a:br>
              <a:rPr lang="fr-FR" sz="7400" dirty="0">
                <a:solidFill>
                  <a:srgbClr val="000000"/>
                </a:solidFill>
              </a:rPr>
            </a:br>
            <a:r>
              <a:rPr lang="fr-FR" sz="7400" dirty="0">
                <a:solidFill>
                  <a:srgbClr val="000000"/>
                </a:solidFill>
              </a:rPr>
              <a:t>attention : fièvre masquée antalgique, technique, </a:t>
            </a:r>
            <a:r>
              <a:rPr lang="fr-FR" altLang="ja-JP" sz="7400" dirty="0" smtClean="0">
                <a:solidFill>
                  <a:srgbClr val="000000"/>
                </a:solidFill>
              </a:rPr>
              <a:t>âge, hypothermie </a:t>
            </a:r>
            <a:r>
              <a:rPr lang="fr-FR" altLang="ja-JP" sz="7400" dirty="0">
                <a:solidFill>
                  <a:srgbClr val="000000"/>
                </a:solidFill>
              </a:rPr>
              <a:t>= « fièvre </a:t>
            </a:r>
          </a:p>
          <a:p>
            <a:pPr lvl="1">
              <a:buFont typeface="Wingdings" charset="2"/>
              <a:buChar char="ü"/>
            </a:pPr>
            <a:r>
              <a:rPr lang="fr-FR" sz="7400" u="sng" dirty="0" smtClean="0">
                <a:solidFill>
                  <a:srgbClr val="000000"/>
                </a:solidFill>
              </a:rPr>
              <a:t>Douleur</a:t>
            </a:r>
            <a:r>
              <a:rPr lang="fr-FR" sz="7400" dirty="0" smtClean="0">
                <a:solidFill>
                  <a:srgbClr val="000000"/>
                </a:solidFill>
              </a:rPr>
              <a:t>  </a:t>
            </a:r>
            <a:r>
              <a:rPr lang="fr-FR" sz="7400" dirty="0">
                <a:solidFill>
                  <a:srgbClr val="000000"/>
                </a:solidFill>
              </a:rPr>
              <a:t/>
            </a:r>
            <a:br>
              <a:rPr lang="fr-FR" sz="7400" dirty="0">
                <a:solidFill>
                  <a:srgbClr val="000000"/>
                </a:solidFill>
              </a:rPr>
            </a:br>
            <a:r>
              <a:rPr lang="fr-FR" sz="7400" dirty="0">
                <a:solidFill>
                  <a:srgbClr val="000000"/>
                </a:solidFill>
              </a:rPr>
              <a:t>échelle verbale</a:t>
            </a:r>
            <a:br>
              <a:rPr lang="fr-FR" sz="7400" dirty="0">
                <a:solidFill>
                  <a:srgbClr val="000000"/>
                </a:solidFill>
              </a:rPr>
            </a:br>
            <a:r>
              <a:rPr lang="fr-FR" sz="7400" dirty="0" smtClean="0">
                <a:solidFill>
                  <a:srgbClr val="000000"/>
                </a:solidFill>
              </a:rPr>
              <a:t>comportement</a:t>
            </a:r>
          </a:p>
          <a:p>
            <a:pPr lvl="1">
              <a:buFont typeface="Wingdings" charset="2"/>
              <a:buChar char="ü"/>
            </a:pPr>
            <a:r>
              <a:rPr lang="fr-FR" sz="7400" u="sng" dirty="0" smtClean="0">
                <a:solidFill>
                  <a:srgbClr val="000000"/>
                </a:solidFill>
              </a:rPr>
              <a:t>Saturation </a:t>
            </a:r>
            <a:endParaRPr lang="fr-FR" sz="7400" u="sng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fr-FR" sz="7400" u="sng" dirty="0" smtClean="0">
                <a:solidFill>
                  <a:srgbClr val="000000"/>
                </a:solidFill>
              </a:rPr>
              <a:t>Fréquence respiratoire</a:t>
            </a:r>
          </a:p>
          <a:p>
            <a:pPr lvl="1">
              <a:buFont typeface="Wingdings" charset="2"/>
              <a:buChar char="ü"/>
            </a:pPr>
            <a:r>
              <a:rPr lang="fr-FR" sz="7400" u="sng" dirty="0" smtClean="0">
                <a:solidFill>
                  <a:srgbClr val="000000"/>
                </a:solidFill>
              </a:rPr>
              <a:t>BU </a:t>
            </a:r>
            <a:r>
              <a:rPr lang="fr-FR" sz="7400" u="sng" dirty="0">
                <a:solidFill>
                  <a:srgbClr val="000000"/>
                </a:solidFill>
              </a:rPr>
              <a:t>/ glycémie / ECG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1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</a:t>
            </a:r>
            <a:endParaRPr lang="en-US" dirty="0"/>
          </a:p>
        </p:txBody>
      </p:sp>
      <p:pic>
        <p:nvPicPr>
          <p:cNvPr id="4" name="retrecissement_mitral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4013" y="3920262"/>
            <a:ext cx="812800" cy="812800"/>
          </a:xfrm>
        </p:spPr>
      </p:pic>
      <p:sp>
        <p:nvSpPr>
          <p:cNvPr id="5" name="TextBox 4"/>
          <p:cNvSpPr txBox="1"/>
          <p:nvPr/>
        </p:nvSpPr>
        <p:spPr>
          <a:xfrm>
            <a:off x="656924" y="2029294"/>
            <a:ext cx="7667999" cy="1154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Rétrecissement</a:t>
            </a:r>
            <a:r>
              <a:rPr lang="en-US" sz="2400" dirty="0" smtClean="0"/>
              <a:t> mitral: </a:t>
            </a:r>
            <a:r>
              <a:rPr lang="en-US" sz="2400" dirty="0" err="1" smtClean="0"/>
              <a:t>souffle</a:t>
            </a:r>
            <a:r>
              <a:rPr lang="en-US" sz="2400" dirty="0" smtClean="0"/>
              <a:t> </a:t>
            </a:r>
            <a:r>
              <a:rPr lang="en-US" sz="2400" dirty="0" err="1" smtClean="0"/>
              <a:t>diastolique</a:t>
            </a:r>
            <a:r>
              <a:rPr lang="en-US" sz="2400" dirty="0" smtClean="0"/>
              <a:t>, </a:t>
            </a:r>
            <a:r>
              <a:rPr lang="en-US" sz="2400" dirty="0" err="1" smtClean="0"/>
              <a:t>d’obstruction</a:t>
            </a:r>
            <a:r>
              <a:rPr lang="en-US" sz="2400" dirty="0" smtClean="0"/>
              <a:t>, type </a:t>
            </a:r>
            <a:r>
              <a:rPr lang="en-US" sz="2400" dirty="0" err="1" smtClean="0"/>
              <a:t>roulement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238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total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 patient </a:t>
            </a:r>
            <a:r>
              <a:rPr lang="en-US" dirty="0" err="1" smtClean="0"/>
              <a:t>présente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douleur</a:t>
            </a:r>
            <a:r>
              <a:rPr lang="en-US" dirty="0" smtClean="0"/>
              <a:t> </a:t>
            </a:r>
            <a:r>
              <a:rPr lang="en-US" dirty="0" err="1" smtClean="0"/>
              <a:t>thoracique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type </a:t>
            </a:r>
            <a:r>
              <a:rPr lang="en-US" dirty="0" err="1" smtClean="0"/>
              <a:t>d’étau</a:t>
            </a:r>
            <a:r>
              <a:rPr lang="en-US" dirty="0" smtClean="0"/>
              <a:t> </a:t>
            </a:r>
            <a:r>
              <a:rPr lang="en-US" dirty="0" err="1" smtClean="0"/>
              <a:t>survenue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l’effort</a:t>
            </a:r>
            <a:endParaRPr lang="en-US" dirty="0" smtClean="0"/>
          </a:p>
          <a:p>
            <a:r>
              <a:rPr lang="en-US" dirty="0" smtClean="0"/>
              <a:t>Il fume,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hypertendu</a:t>
            </a:r>
            <a:r>
              <a:rPr lang="en-US" dirty="0" smtClean="0"/>
              <a:t> et son </a:t>
            </a:r>
            <a:r>
              <a:rPr lang="en-US" dirty="0" err="1" smtClean="0"/>
              <a:t>père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décédé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crise</a:t>
            </a:r>
            <a:r>
              <a:rPr lang="en-US" dirty="0" smtClean="0"/>
              <a:t> </a:t>
            </a:r>
            <a:r>
              <a:rPr lang="en-US" dirty="0" err="1" smtClean="0"/>
              <a:t>cardiaque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60 </a:t>
            </a:r>
            <a:r>
              <a:rPr lang="en-US" dirty="0" err="1" smtClean="0"/>
              <a:t>ans</a:t>
            </a:r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douleur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très</a:t>
            </a:r>
            <a:r>
              <a:rPr lang="en-US" dirty="0" smtClean="0"/>
              <a:t> intense EVA </a:t>
            </a:r>
            <a:r>
              <a:rPr lang="en-US" dirty="0" err="1" smtClean="0"/>
              <a:t>à</a:t>
            </a:r>
            <a:r>
              <a:rPr lang="en-US" dirty="0" smtClean="0"/>
              <a:t> 10 !!!</a:t>
            </a:r>
          </a:p>
          <a:p>
            <a:r>
              <a:rPr lang="en-US" dirty="0" err="1" smtClean="0"/>
              <a:t>L’auscultation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normale</a:t>
            </a:r>
            <a:r>
              <a:rPr lang="en-US" dirty="0" smtClean="0"/>
              <a:t>, </a:t>
            </a:r>
            <a:r>
              <a:rPr lang="en-US" dirty="0" err="1" smtClean="0"/>
              <a:t>l’examen</a:t>
            </a:r>
            <a:r>
              <a:rPr lang="en-US" dirty="0" smtClean="0"/>
              <a:t> </a:t>
            </a:r>
            <a:r>
              <a:rPr lang="en-US" dirty="0" err="1" smtClean="0"/>
              <a:t>clinique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normal</a:t>
            </a:r>
          </a:p>
          <a:p>
            <a:r>
              <a:rPr lang="en-US" dirty="0" err="1" smtClean="0"/>
              <a:t>Hypothèse</a:t>
            </a:r>
            <a:r>
              <a:rPr lang="en-US" dirty="0" smtClean="0"/>
              <a:t> </a:t>
            </a:r>
            <a:r>
              <a:rPr lang="en-US" dirty="0" err="1" smtClean="0"/>
              <a:t>diagnostiques</a:t>
            </a:r>
            <a:r>
              <a:rPr lang="en-US" dirty="0" smtClean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14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Infarctus</a:t>
            </a:r>
            <a:r>
              <a:rPr lang="en-US" dirty="0" smtClean="0"/>
              <a:t> du </a:t>
            </a:r>
            <a:r>
              <a:rPr lang="en-US" dirty="0" err="1" smtClean="0"/>
              <a:t>myocarde</a:t>
            </a:r>
            <a:r>
              <a:rPr lang="en-US" dirty="0" smtClean="0"/>
              <a:t> 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9893" b="-9893"/>
          <a:stretch>
            <a:fillRect/>
          </a:stretch>
        </p:blipFill>
        <p:spPr>
          <a:xfrm>
            <a:off x="549275" y="1600200"/>
            <a:ext cx="8042275" cy="4343400"/>
          </a:xfrm>
        </p:spPr>
      </p:pic>
    </p:spTree>
    <p:extLst>
      <p:ext uri="{BB962C8B-B14F-4D97-AF65-F5344CB8AC3E}">
        <p14:creationId xmlns:p14="http://schemas.microsoft.com/office/powerpoint/2010/main" val="213541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 </a:t>
            </a:r>
            <a:r>
              <a:rPr lang="en-US" dirty="0" err="1" smtClean="0"/>
              <a:t>principaux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L’origine</a:t>
            </a:r>
            <a:r>
              <a:rPr lang="en-US" dirty="0" smtClean="0"/>
              <a:t> </a:t>
            </a:r>
            <a:r>
              <a:rPr lang="en-US" dirty="0" err="1" smtClean="0"/>
              <a:t>coronarienne</a:t>
            </a:r>
            <a:r>
              <a:rPr lang="en-US" dirty="0" smtClean="0"/>
              <a:t> (</a:t>
            </a:r>
            <a:r>
              <a:rPr lang="en-US" dirty="0" err="1" smtClean="0"/>
              <a:t>angor</a:t>
            </a:r>
            <a:r>
              <a:rPr lang="en-US" dirty="0" smtClean="0"/>
              <a:t>, </a:t>
            </a:r>
            <a:r>
              <a:rPr lang="en-US" dirty="0" err="1" smtClean="0"/>
              <a:t>IdM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L’embolie</a:t>
            </a:r>
            <a:r>
              <a:rPr lang="en-US" dirty="0" smtClean="0"/>
              <a:t> </a:t>
            </a:r>
            <a:r>
              <a:rPr lang="en-US" dirty="0" err="1" smtClean="0"/>
              <a:t>pulmonaire</a:t>
            </a:r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péricardite</a:t>
            </a:r>
            <a:endParaRPr lang="en-US" dirty="0" smtClean="0"/>
          </a:p>
          <a:p>
            <a:r>
              <a:rPr lang="en-US" dirty="0" smtClean="0"/>
              <a:t>La dissection </a:t>
            </a:r>
            <a:r>
              <a:rPr lang="en-US" dirty="0" err="1" smtClean="0"/>
              <a:t>aortique</a:t>
            </a:r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pleuro-pneumopathie</a:t>
            </a:r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douleur</a:t>
            </a:r>
            <a:r>
              <a:rPr lang="en-US" dirty="0" smtClean="0"/>
              <a:t> </a:t>
            </a:r>
            <a:r>
              <a:rPr lang="en-US" dirty="0" err="1" smtClean="0"/>
              <a:t>pariétale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24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Pièges</a:t>
            </a:r>
            <a:r>
              <a:rPr lang="en-US" dirty="0" smtClean="0"/>
              <a:t> </a:t>
            </a:r>
            <a:r>
              <a:rPr lang="en-US" dirty="0" err="1" smtClean="0"/>
              <a:t>diagnostiques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Causes digestives</a:t>
            </a:r>
          </a:p>
          <a:p>
            <a:pPr>
              <a:buFont typeface="Wingdings" charset="2"/>
              <a:buChar char="ü"/>
            </a:pPr>
            <a:r>
              <a:rPr lang="en-US" dirty="0" err="1" smtClean="0"/>
              <a:t>Ulcère</a:t>
            </a:r>
            <a:r>
              <a:rPr lang="en-US" dirty="0" smtClean="0"/>
              <a:t> gastro-</a:t>
            </a:r>
            <a:r>
              <a:rPr lang="en-US" dirty="0" err="1" smtClean="0"/>
              <a:t>duodénal</a:t>
            </a:r>
            <a:r>
              <a:rPr lang="en-US" dirty="0" smtClean="0"/>
              <a:t> </a:t>
            </a:r>
            <a:r>
              <a:rPr lang="en-US" dirty="0" err="1" smtClean="0"/>
              <a:t>perforé</a:t>
            </a:r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 err="1" smtClean="0"/>
              <a:t>Pancréatite</a:t>
            </a:r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 smtClean="0"/>
              <a:t>Mallory Weiss </a:t>
            </a:r>
            <a:r>
              <a:rPr lang="en-US" dirty="0" err="1" smtClean="0"/>
              <a:t>ou</a:t>
            </a:r>
            <a:r>
              <a:rPr lang="en-US" dirty="0" smtClean="0"/>
              <a:t> RGO</a:t>
            </a:r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thoracique</a:t>
            </a:r>
            <a:endParaRPr lang="en-US" dirty="0" smtClean="0"/>
          </a:p>
          <a:p>
            <a:r>
              <a:rPr lang="en-US" dirty="0" err="1" smtClean="0"/>
              <a:t>Douleurs</a:t>
            </a:r>
            <a:r>
              <a:rPr lang="en-US" dirty="0" smtClean="0"/>
              <a:t> </a:t>
            </a:r>
            <a:r>
              <a:rPr lang="en-US" dirty="0" err="1" smtClean="0"/>
              <a:t>psychogènes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9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Motifs de consultation </a:t>
            </a:r>
            <a:r>
              <a:rPr lang="en-US" dirty="0" err="1" smtClean="0"/>
              <a:t>fréquent</a:t>
            </a:r>
            <a:r>
              <a:rPr lang="en-US" dirty="0" smtClean="0"/>
              <a:t> et </a:t>
            </a:r>
            <a:r>
              <a:rPr lang="en-US" dirty="0" err="1" smtClean="0"/>
              <a:t>souvent</a:t>
            </a:r>
            <a:r>
              <a:rPr lang="en-US" dirty="0" smtClean="0"/>
              <a:t> </a:t>
            </a:r>
            <a:r>
              <a:rPr lang="en-US" dirty="0" err="1" smtClean="0"/>
              <a:t>associés</a:t>
            </a:r>
            <a:r>
              <a:rPr lang="en-US" dirty="0" smtClean="0"/>
              <a:t> au SAU</a:t>
            </a:r>
          </a:p>
          <a:p>
            <a:r>
              <a:rPr lang="en-US" dirty="0" err="1" smtClean="0"/>
              <a:t>Gravité</a:t>
            </a:r>
            <a:r>
              <a:rPr lang="en-US" dirty="0" smtClean="0"/>
              <a:t> </a:t>
            </a:r>
            <a:r>
              <a:rPr lang="en-US" dirty="0" err="1" smtClean="0"/>
              <a:t>diagnostique</a:t>
            </a:r>
            <a:endParaRPr lang="en-US" dirty="0" smtClean="0"/>
          </a:p>
          <a:p>
            <a:r>
              <a:rPr lang="en-US" dirty="0" smtClean="0"/>
              <a:t>Ne pas passer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côté</a:t>
            </a:r>
            <a:r>
              <a:rPr lang="en-US" dirty="0" smtClean="0"/>
              <a:t> de </a:t>
            </a:r>
            <a:r>
              <a:rPr lang="en-US" dirty="0" err="1" smtClean="0"/>
              <a:t>l’urgence</a:t>
            </a:r>
            <a:r>
              <a:rPr lang="en-US" dirty="0" smtClean="0"/>
              <a:t> </a:t>
            </a:r>
            <a:r>
              <a:rPr lang="en-US" dirty="0" err="1" smtClean="0"/>
              <a:t>vitale</a:t>
            </a:r>
            <a:endParaRPr lang="en-US" dirty="0"/>
          </a:p>
          <a:p>
            <a:r>
              <a:rPr lang="en-US" dirty="0" err="1" smtClean="0"/>
              <a:t>Interrogatoire</a:t>
            </a:r>
            <a:r>
              <a:rPr lang="en-US" dirty="0" smtClean="0"/>
              <a:t> </a:t>
            </a:r>
            <a:r>
              <a:rPr lang="en-US" dirty="0" err="1" smtClean="0"/>
              <a:t>policier</a:t>
            </a:r>
            <a:endParaRPr lang="en-US" dirty="0" smtClean="0"/>
          </a:p>
          <a:p>
            <a:r>
              <a:rPr lang="en-US" dirty="0" err="1" smtClean="0"/>
              <a:t>Examen</a:t>
            </a:r>
            <a:r>
              <a:rPr lang="en-US" dirty="0" smtClean="0"/>
              <a:t> </a:t>
            </a:r>
            <a:r>
              <a:rPr lang="en-US" dirty="0" err="1" smtClean="0"/>
              <a:t>scrupuleux</a:t>
            </a:r>
            <a:endParaRPr lang="en-US" dirty="0" smtClean="0"/>
          </a:p>
          <a:p>
            <a:r>
              <a:rPr lang="en-US" dirty="0" err="1" smtClean="0"/>
              <a:t>Examens</a:t>
            </a:r>
            <a:r>
              <a:rPr lang="en-US" dirty="0" smtClean="0"/>
              <a:t> </a:t>
            </a:r>
            <a:r>
              <a:rPr lang="en-US" dirty="0" err="1" smtClean="0"/>
              <a:t>complémentaires</a:t>
            </a:r>
            <a:r>
              <a:rPr lang="en-US" dirty="0" smtClean="0"/>
              <a:t> </a:t>
            </a:r>
            <a:r>
              <a:rPr lang="en-US" dirty="0" err="1" smtClean="0"/>
              <a:t>ciblés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9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Merci pour </a:t>
            </a:r>
            <a:r>
              <a:rPr lang="en-US" dirty="0" err="1" smtClean="0"/>
              <a:t>votre</a:t>
            </a:r>
            <a:r>
              <a:rPr lang="en-US" dirty="0" smtClean="0"/>
              <a:t> attention !!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Dyspnée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24316"/>
            <a:ext cx="8042276" cy="43434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err="1" smtClean="0"/>
              <a:t>Dyspnée</a:t>
            </a:r>
            <a:r>
              <a:rPr lang="en-US" sz="2800" dirty="0" smtClean="0"/>
              <a:t>=</a:t>
            </a:r>
            <a:r>
              <a:rPr lang="en-US" sz="2800" dirty="0" err="1"/>
              <a:t>une</a:t>
            </a:r>
            <a:r>
              <a:rPr lang="en-US" sz="2800" dirty="0"/>
              <a:t> </a:t>
            </a:r>
            <a:r>
              <a:rPr lang="en-US" sz="2800" dirty="0" err="1"/>
              <a:t>gêne</a:t>
            </a:r>
            <a:r>
              <a:rPr lang="en-US" sz="2800" dirty="0"/>
              <a:t> </a:t>
            </a:r>
            <a:r>
              <a:rPr lang="en-US" sz="2800" dirty="0" err="1"/>
              <a:t>respiratoire</a:t>
            </a:r>
            <a:r>
              <a:rPr lang="en-US" sz="2800" dirty="0"/>
              <a:t> subjective </a:t>
            </a:r>
            <a:r>
              <a:rPr lang="en-US" sz="2800" dirty="0" smtClean="0"/>
              <a:t>(</a:t>
            </a:r>
            <a:r>
              <a:rPr lang="en-US" sz="2800" dirty="0" err="1" smtClean="0"/>
              <a:t>essoufflement</a:t>
            </a:r>
            <a:r>
              <a:rPr lang="en-US" sz="2800" dirty="0"/>
              <a:t>, </a:t>
            </a:r>
            <a:r>
              <a:rPr lang="en-US" sz="2800" dirty="0" err="1"/>
              <a:t>souffle</a:t>
            </a:r>
            <a:r>
              <a:rPr lang="en-US" sz="2800" dirty="0"/>
              <a:t> court </a:t>
            </a:r>
            <a:r>
              <a:rPr lang="en-US" sz="2800" dirty="0" err="1"/>
              <a:t>ou</a:t>
            </a:r>
            <a:r>
              <a:rPr lang="en-US" sz="2800" dirty="0"/>
              <a:t> coupé</a:t>
            </a:r>
            <a:r>
              <a:rPr lang="en-US" sz="2800" dirty="0" smtClean="0"/>
              <a:t>,  </a:t>
            </a:r>
            <a:r>
              <a:rPr lang="en-US" sz="2800" dirty="0" err="1"/>
              <a:t>blocage</a:t>
            </a:r>
            <a:r>
              <a:rPr lang="en-US" sz="2800" dirty="0"/>
              <a:t>, oppression, </a:t>
            </a:r>
            <a:r>
              <a:rPr lang="en-US" sz="2800" dirty="0" err="1" smtClean="0"/>
              <a:t>difficulte</a:t>
            </a:r>
            <a:r>
              <a:rPr lang="en-US" sz="2800" dirty="0" smtClean="0"/>
              <a:t> </a:t>
            </a:r>
            <a:r>
              <a:rPr lang="en-US" sz="2800" dirty="0" err="1"/>
              <a:t>ou</a:t>
            </a:r>
            <a:r>
              <a:rPr lang="en-US" sz="2800" dirty="0"/>
              <a:t> mal à </a:t>
            </a:r>
            <a:r>
              <a:rPr lang="en-US" sz="2800" dirty="0" err="1" smtClean="0"/>
              <a:t>respirer</a:t>
            </a:r>
            <a:r>
              <a:rPr lang="en-US" sz="2800" dirty="0" smtClean="0"/>
              <a:t>) </a:t>
            </a:r>
            <a:endParaRPr lang="en-US" sz="2800" dirty="0"/>
          </a:p>
          <a:p>
            <a:r>
              <a:rPr lang="en-US" sz="2800" u="sng" dirty="0"/>
              <a:t>Préciser le type de </a:t>
            </a:r>
            <a:r>
              <a:rPr lang="en-US" sz="2800" u="sng" dirty="0" err="1" smtClean="0"/>
              <a:t>dyspnée</a:t>
            </a:r>
            <a:endParaRPr lang="en-US" sz="2800" dirty="0" smtClean="0"/>
          </a:p>
          <a:p>
            <a:r>
              <a:rPr lang="en-US" sz="2800" u="sng" dirty="0" err="1" smtClean="0"/>
              <a:t>Différents</a:t>
            </a:r>
            <a:r>
              <a:rPr lang="en-US" sz="2800" u="sng" dirty="0" smtClean="0"/>
              <a:t> types:</a:t>
            </a:r>
          </a:p>
          <a:p>
            <a:pPr lvl="1">
              <a:buFont typeface="Wingdings" charset="2"/>
              <a:buChar char="ü"/>
            </a:pPr>
            <a:r>
              <a:rPr lang="en-US" sz="2800" dirty="0" err="1" smtClean="0"/>
              <a:t>Dyspnée</a:t>
            </a:r>
            <a:r>
              <a:rPr lang="en-US" sz="2800" dirty="0" smtClean="0"/>
              <a:t> </a:t>
            </a:r>
            <a:r>
              <a:rPr lang="en-US" sz="2800" dirty="0" err="1" smtClean="0"/>
              <a:t>inspiratoire</a:t>
            </a:r>
            <a:endParaRPr lang="en-US" sz="2800" dirty="0"/>
          </a:p>
          <a:p>
            <a:pPr lvl="1">
              <a:buFont typeface="Wingdings" charset="2"/>
              <a:buChar char="ü"/>
            </a:pPr>
            <a:r>
              <a:rPr lang="en-US" sz="2800" dirty="0" err="1" smtClean="0"/>
              <a:t>Dyspnée</a:t>
            </a:r>
            <a:r>
              <a:rPr lang="en-US" sz="2800" dirty="0" smtClean="0"/>
              <a:t> </a:t>
            </a:r>
            <a:r>
              <a:rPr lang="en-US" sz="2800" dirty="0" err="1" smtClean="0"/>
              <a:t>expiratoire</a:t>
            </a:r>
            <a:endParaRPr lang="en-US" sz="2800" dirty="0" smtClean="0"/>
          </a:p>
          <a:p>
            <a:pPr lvl="1">
              <a:buFont typeface="Wingdings" charset="2"/>
              <a:buChar char="ü"/>
            </a:pPr>
            <a:r>
              <a:rPr lang="en-US" sz="2800" dirty="0" err="1"/>
              <a:t>T</a:t>
            </a:r>
            <a:r>
              <a:rPr lang="en-US" sz="2800" dirty="0" err="1" smtClean="0"/>
              <a:t>achypnée</a:t>
            </a:r>
            <a:r>
              <a:rPr lang="en-US" sz="2800" dirty="0" smtClean="0"/>
              <a:t> </a:t>
            </a:r>
            <a:r>
              <a:rPr lang="en-US" sz="2800" dirty="0"/>
              <a:t>: respiration </a:t>
            </a:r>
            <a:r>
              <a:rPr lang="en-US" sz="2800" dirty="0" err="1" smtClean="0"/>
              <a:t>rapide</a:t>
            </a:r>
            <a:r>
              <a:rPr lang="en-US" sz="2800" dirty="0" smtClean="0"/>
              <a:t> (FR) </a:t>
            </a:r>
          </a:p>
          <a:p>
            <a:pPr lvl="1">
              <a:buFont typeface="Wingdings" charset="2"/>
              <a:buChar char="ü"/>
            </a:pPr>
            <a:r>
              <a:rPr lang="en-US" sz="2800" dirty="0" err="1" smtClean="0"/>
              <a:t>Polypnée</a:t>
            </a:r>
            <a:r>
              <a:rPr lang="en-US" sz="2800" dirty="0" smtClean="0"/>
              <a:t>/</a:t>
            </a:r>
            <a:r>
              <a:rPr lang="en-US" sz="2800" dirty="0" err="1" smtClean="0"/>
              <a:t>hypopnée</a:t>
            </a:r>
            <a:r>
              <a:rPr lang="en-US" sz="2800" dirty="0" smtClean="0"/>
              <a:t>: augmentation du VM</a:t>
            </a:r>
          </a:p>
          <a:p>
            <a:pPr lvl="1">
              <a:buFont typeface="Wingdings" charset="2"/>
              <a:buChar char="ü"/>
            </a:pPr>
            <a:r>
              <a:rPr lang="en-US" sz="2800" dirty="0" err="1"/>
              <a:t>B</a:t>
            </a:r>
            <a:r>
              <a:rPr lang="en-US" sz="2800" dirty="0" err="1" smtClean="0"/>
              <a:t>radypnée</a:t>
            </a:r>
            <a:r>
              <a:rPr lang="en-US" sz="2800" dirty="0" smtClean="0"/>
              <a:t> </a:t>
            </a:r>
            <a:r>
              <a:rPr lang="en-US" sz="2800" dirty="0"/>
              <a:t>: </a:t>
            </a:r>
            <a:r>
              <a:rPr lang="en-US" sz="2800" dirty="0" err="1"/>
              <a:t>ralentissement</a:t>
            </a:r>
            <a:r>
              <a:rPr lang="en-US" sz="2800" dirty="0"/>
              <a:t> du </a:t>
            </a:r>
            <a:r>
              <a:rPr lang="en-US" sz="2800" dirty="0" err="1"/>
              <a:t>rythme</a:t>
            </a:r>
            <a:r>
              <a:rPr lang="en-US" sz="2800" dirty="0"/>
              <a:t> </a:t>
            </a:r>
            <a:r>
              <a:rPr lang="en-US" sz="2800" dirty="0" err="1"/>
              <a:t>respiratoire</a:t>
            </a:r>
            <a:r>
              <a:rPr lang="en-US" sz="2800" dirty="0"/>
              <a:t> </a:t>
            </a:r>
            <a:endParaRPr lang="en-US" sz="2800" dirty="0" smtClean="0"/>
          </a:p>
          <a:p>
            <a:pPr lvl="1">
              <a:buFont typeface="Wingdings" charset="2"/>
              <a:buChar char="ü"/>
            </a:pPr>
            <a:r>
              <a:rPr lang="en-US" sz="2800" dirty="0" err="1"/>
              <a:t>O</a:t>
            </a:r>
            <a:r>
              <a:rPr lang="en-US" sz="2800" dirty="0" err="1" smtClean="0"/>
              <a:t>rthopnée</a:t>
            </a:r>
            <a:r>
              <a:rPr lang="en-US" sz="2800" dirty="0" smtClean="0"/>
              <a:t> </a:t>
            </a:r>
            <a:r>
              <a:rPr lang="en-US" sz="2800" dirty="0"/>
              <a:t>: </a:t>
            </a:r>
            <a:r>
              <a:rPr lang="en-US" sz="2800" dirty="0" err="1"/>
              <a:t>dyspnée</a:t>
            </a:r>
            <a:r>
              <a:rPr lang="en-US" sz="2800" dirty="0"/>
              <a:t> </a:t>
            </a:r>
            <a:r>
              <a:rPr lang="en-US" sz="2800" dirty="0" err="1"/>
              <a:t>interdisant</a:t>
            </a:r>
            <a:r>
              <a:rPr lang="en-US" sz="2800" dirty="0"/>
              <a:t> le </a:t>
            </a:r>
            <a:r>
              <a:rPr lang="en-US" sz="2800" dirty="0" err="1" smtClean="0"/>
              <a:t>décubitus</a:t>
            </a:r>
            <a:endParaRPr lang="en-US" sz="2800" dirty="0" smtClean="0">
              <a:effectLst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947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voies</a:t>
            </a:r>
            <a:r>
              <a:rPr lang="en-US" dirty="0" smtClean="0"/>
              <a:t> </a:t>
            </a:r>
            <a:r>
              <a:rPr lang="en-US" dirty="0" err="1" smtClean="0"/>
              <a:t>respiratoires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8137" r="-38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695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Interrogatoire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Préciser</a:t>
            </a:r>
            <a:r>
              <a:rPr lang="en-US" dirty="0" smtClean="0"/>
              <a:t>:</a:t>
            </a:r>
          </a:p>
          <a:p>
            <a:r>
              <a:rPr lang="en-US" u="sng" dirty="0" err="1" smtClean="0"/>
              <a:t>Quand</a:t>
            </a:r>
            <a:r>
              <a:rPr lang="en-US" u="sng" dirty="0" smtClean="0"/>
              <a:t> ? Et </a:t>
            </a:r>
            <a:r>
              <a:rPr lang="en-US" u="sng" dirty="0" err="1" smtClean="0"/>
              <a:t>modalité</a:t>
            </a:r>
            <a:r>
              <a:rPr lang="en-US" u="sng" dirty="0" smtClean="0"/>
              <a:t> </a:t>
            </a:r>
            <a:r>
              <a:rPr lang="en-US" u="sng" dirty="0" err="1" smtClean="0"/>
              <a:t>d’apparition</a:t>
            </a:r>
            <a:endParaRPr lang="fr-FR" b="1" u="sng" dirty="0">
              <a:solidFill>
                <a:srgbClr val="FF1F04"/>
              </a:solidFill>
            </a:endParaRPr>
          </a:p>
          <a:p>
            <a:r>
              <a:rPr lang="fr-FR" u="sng" dirty="0"/>
              <a:t>Date et heure</a:t>
            </a:r>
          </a:p>
          <a:p>
            <a:r>
              <a:rPr lang="fr-FR" u="sng" dirty="0"/>
              <a:t>Modalités évolutives</a:t>
            </a:r>
          </a:p>
          <a:p>
            <a:r>
              <a:rPr lang="fr-FR" u="sng" dirty="0"/>
              <a:t>Ancienneté</a:t>
            </a:r>
            <a:r>
              <a:rPr lang="fr-FR" dirty="0"/>
              <a:t> (&gt; ou &lt; à 7 jours ?), x </a:t>
            </a:r>
            <a:r>
              <a:rPr lang="fr-FR" dirty="0" smtClean="0"/>
              <a:t>épisodes     </a:t>
            </a:r>
            <a:endParaRPr lang="fr-FR" dirty="0"/>
          </a:p>
          <a:p>
            <a:r>
              <a:rPr lang="fr-FR" u="sng" dirty="0"/>
              <a:t>Rythme</a:t>
            </a:r>
            <a:r>
              <a:rPr lang="fr-FR" dirty="0"/>
              <a:t> (permanent ou intermittent</a:t>
            </a:r>
            <a:r>
              <a:rPr lang="fr-FR" dirty="0" smtClean="0"/>
              <a:t>)</a:t>
            </a:r>
          </a:p>
          <a:p>
            <a:r>
              <a:rPr lang="fr-FR" u="sng" dirty="0" smtClean="0"/>
              <a:t>Facteurs </a:t>
            </a:r>
            <a:r>
              <a:rPr lang="fr-FR" u="sng" dirty="0"/>
              <a:t>influençant la </a:t>
            </a:r>
            <a:r>
              <a:rPr lang="fr-FR" u="sng" dirty="0" smtClean="0"/>
              <a:t>dyspnée</a:t>
            </a:r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7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Interrogatoire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69139"/>
            <a:ext cx="8042276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Rapport entre la </a:t>
            </a:r>
            <a:r>
              <a:rPr lang="en-US" dirty="0" err="1" smtClean="0"/>
              <a:t>dyspnée</a:t>
            </a:r>
            <a:r>
              <a:rPr lang="en-US" dirty="0" smtClean="0"/>
              <a:t> et </a:t>
            </a:r>
            <a:r>
              <a:rPr lang="en-US" dirty="0" err="1" smtClean="0"/>
              <a:t>l’effort</a:t>
            </a:r>
            <a:r>
              <a:rPr lang="en-US" dirty="0" smtClean="0"/>
              <a:t> (NYHA)</a:t>
            </a:r>
          </a:p>
          <a:p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Stade</a:t>
            </a:r>
            <a:r>
              <a:rPr lang="en-US" dirty="0" smtClean="0"/>
              <a:t> 1: </a:t>
            </a:r>
            <a:r>
              <a:rPr lang="en-US" dirty="0" err="1" smtClean="0"/>
              <a:t>aucune</a:t>
            </a:r>
            <a:r>
              <a:rPr lang="en-US" dirty="0" smtClean="0"/>
              <a:t> gene </a:t>
            </a:r>
            <a:r>
              <a:rPr lang="en-US" dirty="0" err="1" smtClean="0"/>
              <a:t>fonctionnelle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Stade</a:t>
            </a:r>
            <a:r>
              <a:rPr lang="en-US" dirty="0" smtClean="0"/>
              <a:t> 2: </a:t>
            </a:r>
            <a:r>
              <a:rPr lang="en-US" dirty="0"/>
              <a:t>effort physique important (&gt;2eme </a:t>
            </a:r>
            <a:r>
              <a:rPr lang="en-US" dirty="0" err="1"/>
              <a:t>étage</a:t>
            </a:r>
            <a:r>
              <a:rPr lang="en-US" dirty="0" smtClean="0"/>
              <a:t>)</a:t>
            </a:r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Stade</a:t>
            </a:r>
            <a:r>
              <a:rPr lang="en-US" dirty="0" smtClean="0"/>
              <a:t> 3: </a:t>
            </a:r>
            <a:r>
              <a:rPr lang="en-US" dirty="0"/>
              <a:t>marche en </a:t>
            </a:r>
            <a:r>
              <a:rPr lang="en-US" dirty="0" err="1"/>
              <a:t>montée</a:t>
            </a:r>
            <a:r>
              <a:rPr lang="en-US" dirty="0"/>
              <a:t> (=2eme </a:t>
            </a:r>
            <a:r>
              <a:rPr lang="en-US" dirty="0" err="1"/>
              <a:t>étage</a:t>
            </a:r>
            <a:r>
              <a:rPr lang="en-US" dirty="0"/>
              <a:t>)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 err="1" smtClean="0"/>
              <a:t>Stade</a:t>
            </a:r>
            <a:r>
              <a:rPr lang="en-US" dirty="0" smtClean="0"/>
              <a:t> </a:t>
            </a:r>
            <a:r>
              <a:rPr lang="en-US" dirty="0" smtClean="0"/>
              <a:t>4: </a:t>
            </a:r>
            <a:r>
              <a:rPr lang="en-US" dirty="0" err="1" smtClean="0"/>
              <a:t>dyspnée</a:t>
            </a:r>
            <a:r>
              <a:rPr lang="en-US" dirty="0" smtClean="0"/>
              <a:t> </a:t>
            </a:r>
            <a:r>
              <a:rPr lang="en-US" dirty="0" err="1" smtClean="0"/>
              <a:t>permanente</a:t>
            </a:r>
            <a:r>
              <a:rPr lang="en-US" dirty="0" smtClean="0"/>
              <a:t> de repos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7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1115</TotalTime>
  <Words>1092</Words>
  <Application>Microsoft Macintosh PowerPoint</Application>
  <PresentationFormat>On-screen Show (4:3)</PresentationFormat>
  <Paragraphs>256</Paragraphs>
  <Slides>56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Breeze</vt:lpstr>
      <vt:lpstr>Douleur thoracique et dyspnée</vt:lpstr>
      <vt:lpstr>Douleur thoracique et dyspnée</vt:lpstr>
      <vt:lpstr>Sémiologie</vt:lpstr>
      <vt:lpstr>Cas clinique 1</vt:lpstr>
      <vt:lpstr>État général</vt:lpstr>
      <vt:lpstr>Dyspnée</vt:lpstr>
      <vt:lpstr>Les voies respiratoires</vt:lpstr>
      <vt:lpstr>Interrogatoire</vt:lpstr>
      <vt:lpstr>Interrogatoire</vt:lpstr>
      <vt:lpstr>Type de dyspnée</vt:lpstr>
      <vt:lpstr>Interrogatoire: les signes associés </vt:lpstr>
      <vt:lpstr>Interrogatoire</vt:lpstr>
      <vt:lpstr>Inspection</vt:lpstr>
      <vt:lpstr>Inspection </vt:lpstr>
      <vt:lpstr>Inspection</vt:lpstr>
      <vt:lpstr>Tirage</vt:lpstr>
      <vt:lpstr>Respiration paradoxale</vt:lpstr>
      <vt:lpstr>Inspection des mains: Cyanose</vt:lpstr>
      <vt:lpstr>Inspection des mains: Hippocratisme digital</vt:lpstr>
      <vt:lpstr>Auscultation pulmonaire</vt:lpstr>
      <vt:lpstr>Auscultation pulmonaire</vt:lpstr>
      <vt:lpstr>Auscultation</vt:lpstr>
      <vt:lpstr>Auscultation pathologique</vt:lpstr>
      <vt:lpstr>Auscultation pathologique</vt:lpstr>
      <vt:lpstr>Auscultation pathologique</vt:lpstr>
      <vt:lpstr>Percussion</vt:lpstr>
      <vt:lpstr>Palpation</vt:lpstr>
      <vt:lpstr>Cas clinique</vt:lpstr>
      <vt:lpstr>Pneumothorax droit !</vt:lpstr>
      <vt:lpstr>Pneumothorax</vt:lpstr>
      <vt:lpstr>Principales causes de dyspnée</vt:lpstr>
      <vt:lpstr>Les pièges diagnostiques</vt:lpstr>
      <vt:lpstr>Bilan minimum</vt:lpstr>
      <vt:lpstr>Cas clinique 2</vt:lpstr>
      <vt:lpstr>Douleur thoracique</vt:lpstr>
      <vt:lpstr>État général</vt:lpstr>
      <vt:lpstr>Interrogatoire</vt:lpstr>
      <vt:lpstr>Interrogatoire</vt:lpstr>
      <vt:lpstr>Sémiologie topographique</vt:lpstr>
      <vt:lpstr>La douleur coronarienne</vt:lpstr>
      <vt:lpstr>Interrogatoire</vt:lpstr>
      <vt:lpstr>Inspection</vt:lpstr>
      <vt:lpstr>Inspection</vt:lpstr>
      <vt:lpstr>Inspection</vt:lpstr>
      <vt:lpstr>Palpation</vt:lpstr>
      <vt:lpstr>Palpation</vt:lpstr>
      <vt:lpstr>Auscultation</vt:lpstr>
      <vt:lpstr>Auscultation</vt:lpstr>
      <vt:lpstr>Auscultation</vt:lpstr>
      <vt:lpstr>Auscultation</vt:lpstr>
      <vt:lpstr>Au total</vt:lpstr>
      <vt:lpstr>Infarctus du myocarde !</vt:lpstr>
      <vt:lpstr>Diagnostics principaux</vt:lpstr>
      <vt:lpstr>Pièges diagnostiques</vt:lpstr>
      <vt:lpstr>Conclusion</vt:lpstr>
      <vt:lpstr>Merci pour votre attention 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Douleur thoracique et dyspnée</dc:title>
  <dc:creator>jennifer</dc:creator>
  <cp:lastModifiedBy>jennifer</cp:lastModifiedBy>
  <cp:revision>41</cp:revision>
  <dcterms:created xsi:type="dcterms:W3CDTF">2012-10-17T11:39:17Z</dcterms:created>
  <dcterms:modified xsi:type="dcterms:W3CDTF">2012-10-23T14:28:37Z</dcterms:modified>
</cp:coreProperties>
</file>